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65A"/>
    <a:srgbClr val="F6F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101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729C6C3-A50F-944C-A545-56C1C5800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8941" y="-46049"/>
            <a:ext cx="12352805" cy="6948453"/>
          </a:xfrm>
          <a:prstGeom prst="rect">
            <a:avLst/>
          </a:prstGeom>
        </p:spPr>
      </p:pic>
      <p:pic>
        <p:nvPicPr>
          <p:cNvPr id="10" name="Picture 9" descr="A picture containing person, indoor, table, young&#10;&#10;Description automatically generated">
            <a:extLst>
              <a:ext uri="{FF2B5EF4-FFF2-40B4-BE49-F238E27FC236}">
                <a16:creationId xmlns:a16="http://schemas.microsoft.com/office/drawing/2014/main" id="{B53FA7ED-0BAA-0949-8F02-3B58B7A81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238" t="1539" r="41474" b="-93"/>
          <a:stretch/>
        </p:blipFill>
        <p:spPr>
          <a:xfrm>
            <a:off x="6096001" y="-46050"/>
            <a:ext cx="6177864" cy="694845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EC00D5D-9A9C-E047-8F54-0AE2876D4E26}"/>
              </a:ext>
            </a:extLst>
          </p:cNvPr>
          <p:cNvSpPr/>
          <p:nvPr userDrawn="1"/>
        </p:nvSpPr>
        <p:spPr>
          <a:xfrm>
            <a:off x="4124667" y="5183793"/>
            <a:ext cx="1388046" cy="1388046"/>
          </a:xfrm>
          <a:prstGeom prst="ellipse">
            <a:avLst/>
          </a:prstGeom>
          <a:solidFill>
            <a:srgbClr val="456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4BFEA94-DFE5-8A41-A3B1-FEE8A1979E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1777" y="5487385"/>
            <a:ext cx="705438" cy="78086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43A54A1-4F56-294E-80BA-F404FF23A3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474" y="670622"/>
            <a:ext cx="4710112" cy="126343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>
                <a:solidFill>
                  <a:srgbClr val="F6F8F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B55CDD7-0A23-D041-BD2A-5D1D3CF68A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474" y="2052089"/>
            <a:ext cx="4710112" cy="1263433"/>
          </a:xfrm>
          <a:prstGeom prst="rect">
            <a:avLst/>
          </a:prstGeom>
        </p:spPr>
        <p:txBody>
          <a:bodyPr/>
          <a:lstStyle>
            <a:lvl1pPr marL="0">
              <a:buFont typeface="Arial" panose="020B0604020202020204" pitchFamily="34" charset="0"/>
              <a:buNone/>
              <a:defRPr sz="1600">
                <a:solidFill>
                  <a:srgbClr val="F6F8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Subtitle goes here. Move up if needed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3553B04-0CA0-DE4F-8DAB-0F10AECF64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474" y="6054449"/>
            <a:ext cx="3188322" cy="213798"/>
          </a:xfrm>
          <a:prstGeom prst="rect">
            <a:avLst/>
          </a:prstGeom>
        </p:spPr>
        <p:txBody>
          <a:bodyPr/>
          <a:lstStyle>
            <a:lvl1pPr marL="0">
              <a:buFont typeface="Arial" panose="020B0604020202020204" pitchFamily="34" charset="0"/>
              <a:buNone/>
              <a:defRPr sz="1200">
                <a:solidFill>
                  <a:srgbClr val="F6F8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Name of presenter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0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7474EBB-6A39-574B-A370-09285FD6DC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F21794F-151B-B642-AE8F-27D7081388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475" y="670622"/>
            <a:ext cx="4710112" cy="73606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2400">
                <a:solidFill>
                  <a:srgbClr val="45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Slide title/Subheading</a:t>
            </a:r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D07A6C6-71A4-3D45-A898-E55ED56A38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475" y="2866911"/>
            <a:ext cx="1992844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6079015-7C23-AE42-9116-A99D70E3BB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1282" y="2866911"/>
            <a:ext cx="1992844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53F736-82C6-4B48-A465-0BFCE3DA8AC7}"/>
              </a:ext>
            </a:extLst>
          </p:cNvPr>
          <p:cNvCxnSpPr>
            <a:cxnSpLocks/>
          </p:cNvCxnSpPr>
          <p:nvPr userDrawn="1"/>
        </p:nvCxnSpPr>
        <p:spPr>
          <a:xfrm>
            <a:off x="3080665" y="2866911"/>
            <a:ext cx="0" cy="1266939"/>
          </a:xfrm>
          <a:prstGeom prst="line">
            <a:avLst/>
          </a:prstGeom>
          <a:ln>
            <a:solidFill>
              <a:srgbClr val="456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9A80650-B68C-364A-AD6C-13B7175EE008}"/>
              </a:ext>
            </a:extLst>
          </p:cNvPr>
          <p:cNvSpPr/>
          <p:nvPr userDrawn="1"/>
        </p:nvSpPr>
        <p:spPr>
          <a:xfrm>
            <a:off x="10380741" y="5236420"/>
            <a:ext cx="1388046" cy="1388046"/>
          </a:xfrm>
          <a:prstGeom prst="ellipse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66C14426-F7EE-A748-90B0-4773D90750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3921" y="5534823"/>
            <a:ext cx="705072" cy="780457"/>
          </a:xfrm>
          <a:prstGeom prst="rect">
            <a:avLst/>
          </a:prstGeom>
        </p:spPr>
      </p:pic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585855F3-0757-7C48-B78B-EB6B924B79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5932" y="2866911"/>
            <a:ext cx="1992844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0F46CA-166D-A546-A078-8ECD949C9903}"/>
              </a:ext>
            </a:extLst>
          </p:cNvPr>
          <p:cNvCxnSpPr>
            <a:cxnSpLocks/>
          </p:cNvCxnSpPr>
          <p:nvPr userDrawn="1"/>
        </p:nvCxnSpPr>
        <p:spPr>
          <a:xfrm>
            <a:off x="5995315" y="2866911"/>
            <a:ext cx="0" cy="1266939"/>
          </a:xfrm>
          <a:prstGeom prst="line">
            <a:avLst/>
          </a:prstGeom>
          <a:ln>
            <a:solidFill>
              <a:srgbClr val="456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4AC18FF5-ACFA-3847-8DC3-DF6CE6D58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332" y="2866911"/>
            <a:ext cx="1992844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9216E3-3438-C144-A56C-140F5736D6A9}"/>
              </a:ext>
            </a:extLst>
          </p:cNvPr>
          <p:cNvCxnSpPr>
            <a:cxnSpLocks/>
          </p:cNvCxnSpPr>
          <p:nvPr userDrawn="1"/>
        </p:nvCxnSpPr>
        <p:spPr>
          <a:xfrm>
            <a:off x="8941715" y="2866911"/>
            <a:ext cx="0" cy="1266939"/>
          </a:xfrm>
          <a:prstGeom prst="line">
            <a:avLst/>
          </a:prstGeom>
          <a:ln>
            <a:solidFill>
              <a:srgbClr val="456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CE2A57F-58FE-DD45-8DD7-2B58C6108E9A}"/>
              </a:ext>
            </a:extLst>
          </p:cNvPr>
          <p:cNvSpPr txBox="1"/>
          <p:nvPr userDrawn="1"/>
        </p:nvSpPr>
        <p:spPr>
          <a:xfrm>
            <a:off x="621724" y="6164522"/>
            <a:ext cx="3054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Pioneer  |  Inspire  |  Achieve  |  Collaborate  |  Create</a:t>
            </a:r>
          </a:p>
        </p:txBody>
      </p:sp>
    </p:spTree>
    <p:extLst>
      <p:ext uri="{BB962C8B-B14F-4D97-AF65-F5344CB8AC3E}">
        <p14:creationId xmlns:p14="http://schemas.microsoft.com/office/powerpoint/2010/main" val="73640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1C5024D-795A-0D4B-91CB-7C144AB32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8941" y="-46049"/>
            <a:ext cx="12352805" cy="6948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CAF53D2-C3A1-E74B-A1B9-7EC6112347C7}"/>
              </a:ext>
            </a:extLst>
          </p:cNvPr>
          <p:cNvSpPr/>
          <p:nvPr userDrawn="1"/>
        </p:nvSpPr>
        <p:spPr>
          <a:xfrm>
            <a:off x="10380741" y="5236420"/>
            <a:ext cx="1388046" cy="1388046"/>
          </a:xfrm>
          <a:prstGeom prst="ellipse">
            <a:avLst/>
          </a:prstGeom>
          <a:solidFill>
            <a:srgbClr val="456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8071C8A-CB13-B644-AC0F-1BE412643C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7851" y="5540012"/>
            <a:ext cx="705438" cy="780862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B796C8BE-DFEF-F148-A2E6-67FC86296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474" y="670622"/>
            <a:ext cx="4710112" cy="126343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>
                <a:solidFill>
                  <a:srgbClr val="F6F8F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Chapter/section title goes here</a:t>
            </a:r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53DFA19-2018-954F-B438-327EF8F5A7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474" y="2052089"/>
            <a:ext cx="4710112" cy="1263433"/>
          </a:xfrm>
          <a:prstGeom prst="rect">
            <a:avLst/>
          </a:prstGeom>
        </p:spPr>
        <p:txBody>
          <a:bodyPr/>
          <a:lstStyle>
            <a:lvl1pPr marL="0">
              <a:buFont typeface="Arial" panose="020B0604020202020204" pitchFamily="34" charset="0"/>
              <a:buNone/>
              <a:defRPr sz="1600">
                <a:solidFill>
                  <a:srgbClr val="F6F8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Subtitle goes here. Move up if needed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1E794-8472-2C40-A5D2-729556C8ED8C}"/>
              </a:ext>
            </a:extLst>
          </p:cNvPr>
          <p:cNvSpPr txBox="1"/>
          <p:nvPr userDrawn="1"/>
        </p:nvSpPr>
        <p:spPr>
          <a:xfrm>
            <a:off x="621724" y="6164522"/>
            <a:ext cx="3054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6F8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Pioneer  |  Inspire  |  Achieve  |  Collaborate  |  Create</a:t>
            </a:r>
          </a:p>
        </p:txBody>
      </p:sp>
    </p:spTree>
    <p:extLst>
      <p:ext uri="{BB962C8B-B14F-4D97-AF65-F5344CB8AC3E}">
        <p14:creationId xmlns:p14="http://schemas.microsoft.com/office/powerpoint/2010/main" val="414291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2A9DB3F-87C2-264D-9365-A41CA5273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EE94400-F067-EA46-B49D-30DA621DF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474" y="670622"/>
            <a:ext cx="4710112" cy="126343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>
                <a:solidFill>
                  <a:srgbClr val="45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Chapter/section title goes here</a:t>
            </a:r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75C18E6A-92C1-3641-A8F6-6917E53491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474" y="2052089"/>
            <a:ext cx="4710112" cy="1263433"/>
          </a:xfrm>
          <a:prstGeom prst="rect">
            <a:avLst/>
          </a:prstGeom>
        </p:spPr>
        <p:txBody>
          <a:bodyPr/>
          <a:lstStyle>
            <a:lvl1pPr marL="0">
              <a:buFont typeface="Arial" panose="020B0604020202020204" pitchFamily="34" charset="0"/>
              <a:buNone/>
              <a:defRPr sz="16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Subtitle goes here. Move up if needed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1A42D6-BA0F-814B-8F6A-0A7414AD2876}"/>
              </a:ext>
            </a:extLst>
          </p:cNvPr>
          <p:cNvSpPr/>
          <p:nvPr userDrawn="1"/>
        </p:nvSpPr>
        <p:spPr>
          <a:xfrm>
            <a:off x="10380741" y="5236420"/>
            <a:ext cx="1388046" cy="1388046"/>
          </a:xfrm>
          <a:prstGeom prst="ellipse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A937ED23-5DDD-D241-995E-A22631355A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3921" y="5534823"/>
            <a:ext cx="705072" cy="7804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BA6CBD-540C-E348-92F0-23C24E339DCF}"/>
              </a:ext>
            </a:extLst>
          </p:cNvPr>
          <p:cNvSpPr txBox="1"/>
          <p:nvPr userDrawn="1"/>
        </p:nvSpPr>
        <p:spPr>
          <a:xfrm>
            <a:off x="621724" y="6164522"/>
            <a:ext cx="3054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Pioneer  |  Inspire  |  Achieve  |  Collaborate  |  Create</a:t>
            </a:r>
          </a:p>
        </p:txBody>
      </p:sp>
    </p:spTree>
    <p:extLst>
      <p:ext uri="{BB962C8B-B14F-4D97-AF65-F5344CB8AC3E}">
        <p14:creationId xmlns:p14="http://schemas.microsoft.com/office/powerpoint/2010/main" val="364255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AE8190-09E3-4843-8ADA-6EB104CE40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1A42D6-BA0F-814B-8F6A-0A7414AD2876}"/>
              </a:ext>
            </a:extLst>
          </p:cNvPr>
          <p:cNvSpPr/>
          <p:nvPr userDrawn="1"/>
        </p:nvSpPr>
        <p:spPr>
          <a:xfrm>
            <a:off x="10380741" y="5236420"/>
            <a:ext cx="1388046" cy="1388046"/>
          </a:xfrm>
          <a:prstGeom prst="ellipse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A937ED23-5DDD-D241-995E-A22631355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3921" y="5534823"/>
            <a:ext cx="705072" cy="780457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AC6D4F3-E48D-7846-B9DF-347C1B101B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475" y="670622"/>
            <a:ext cx="4710112" cy="73606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2400">
                <a:solidFill>
                  <a:srgbClr val="45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Slide title/Subheading</a:t>
            </a:r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13CA80A1-5741-F040-B3BA-2D24D64FE2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474" y="1546647"/>
            <a:ext cx="9384095" cy="4155229"/>
          </a:xfrm>
          <a:prstGeom prst="rect">
            <a:avLst/>
          </a:prstGeom>
        </p:spPr>
        <p:txBody>
          <a:bodyPr numCol="2" spcCol="720000"/>
          <a:lstStyle>
            <a:lvl1pPr marL="0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 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2-column split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0C9541-56C7-9041-A00A-17EFF5C699BA}"/>
              </a:ext>
            </a:extLst>
          </p:cNvPr>
          <p:cNvSpPr txBox="1"/>
          <p:nvPr userDrawn="1"/>
        </p:nvSpPr>
        <p:spPr>
          <a:xfrm>
            <a:off x="621724" y="6164522"/>
            <a:ext cx="3054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Pioneer  |  Inspire  |  Achieve  |  Collaborate  |  Create</a:t>
            </a:r>
          </a:p>
        </p:txBody>
      </p:sp>
    </p:spTree>
    <p:extLst>
      <p:ext uri="{BB962C8B-B14F-4D97-AF65-F5344CB8AC3E}">
        <p14:creationId xmlns:p14="http://schemas.microsoft.com/office/powerpoint/2010/main" val="304384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AE8190-09E3-4843-8ADA-6EB104CE40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75CC74-AD3D-AB49-B165-6B4A36FFC8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27BB79-0196-AF4B-8A7E-0E8AE86E2D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475" y="670622"/>
            <a:ext cx="4710112" cy="73606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2400">
                <a:solidFill>
                  <a:srgbClr val="45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Slide title/Subheading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342E0F-3EF7-2343-8D99-2A98AF6F2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475" y="1546647"/>
            <a:ext cx="4710112" cy="4295353"/>
          </a:xfrm>
          <a:prstGeom prst="rect">
            <a:avLst/>
          </a:prstGeom>
        </p:spPr>
        <p:txBody>
          <a:bodyPr numCol="1" spcCol="720000"/>
          <a:lstStyle>
            <a:lvl1pPr marL="0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C1A597-373F-E24A-974F-17EDCC656FDB}"/>
              </a:ext>
            </a:extLst>
          </p:cNvPr>
          <p:cNvSpPr/>
          <p:nvPr userDrawn="1"/>
        </p:nvSpPr>
        <p:spPr>
          <a:xfrm>
            <a:off x="10380741" y="5236420"/>
            <a:ext cx="1388046" cy="1388046"/>
          </a:xfrm>
          <a:prstGeom prst="ellipse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52389868-86C7-0246-BFE5-4D05F35727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3921" y="5534823"/>
            <a:ext cx="705072" cy="7804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1F5D18A-14FE-B646-B7DF-46B0A778713A}"/>
              </a:ext>
            </a:extLst>
          </p:cNvPr>
          <p:cNvSpPr txBox="1"/>
          <p:nvPr userDrawn="1"/>
        </p:nvSpPr>
        <p:spPr>
          <a:xfrm>
            <a:off x="621724" y="6164522"/>
            <a:ext cx="3054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Pioneer  |  Inspire  |  Achieve  |  Collaborate  |  Create</a:t>
            </a:r>
          </a:p>
        </p:txBody>
      </p:sp>
    </p:spTree>
    <p:extLst>
      <p:ext uri="{BB962C8B-B14F-4D97-AF65-F5344CB8AC3E}">
        <p14:creationId xmlns:p14="http://schemas.microsoft.com/office/powerpoint/2010/main" val="344260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4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AE8190-09E3-4843-8ADA-6EB104CE40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0E29C42-904D-3245-81DF-F032F0471F1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32900" y="3486150"/>
            <a:ext cx="2965450" cy="337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27BB79-0196-AF4B-8A7E-0E8AE86E2D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475" y="670622"/>
            <a:ext cx="4710112" cy="73606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2400">
                <a:solidFill>
                  <a:srgbClr val="45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Slide title/Subheading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342E0F-3EF7-2343-8D99-2A98AF6F2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475" y="1546647"/>
            <a:ext cx="4710112" cy="4225503"/>
          </a:xfrm>
          <a:prstGeom prst="rect">
            <a:avLst/>
          </a:prstGeom>
        </p:spPr>
        <p:txBody>
          <a:bodyPr numCol="1" spcCol="720000"/>
          <a:lstStyle>
            <a:lvl1pPr marL="0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17EF1B0-84D2-D84D-B8A5-030140A65D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3486150"/>
            <a:ext cx="3016249" cy="337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C2582D0-9E22-4B45-8768-4C4D9BD8BE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232900" y="-6350"/>
            <a:ext cx="2965450" cy="337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FF560B5-6195-BE41-81E3-3961FE45EDB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-6350"/>
            <a:ext cx="3016249" cy="337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66E751-A94E-DC4B-AE8C-46E865C7A116}"/>
              </a:ext>
            </a:extLst>
          </p:cNvPr>
          <p:cNvSpPr txBox="1"/>
          <p:nvPr userDrawn="1"/>
        </p:nvSpPr>
        <p:spPr>
          <a:xfrm>
            <a:off x="621724" y="6164522"/>
            <a:ext cx="3054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Pioneer  |  Inspire  |  Achieve  |  Collaborate  |  Create</a:t>
            </a:r>
          </a:p>
        </p:txBody>
      </p:sp>
    </p:spTree>
    <p:extLst>
      <p:ext uri="{BB962C8B-B14F-4D97-AF65-F5344CB8AC3E}">
        <p14:creationId xmlns:p14="http://schemas.microsoft.com/office/powerpoint/2010/main" val="183081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7474EBB-6A39-574B-A370-09285FD6DC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EB8460F-9373-EC48-9E8A-878BC884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F2C28DD-1E56-7940-8FB7-84AF321116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944" y="670622"/>
            <a:ext cx="4710112" cy="73606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2400">
                <a:solidFill>
                  <a:srgbClr val="45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Slide title/Subheading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9BA161A-EFA7-3D49-9439-50F1AAE17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8944" y="1546647"/>
            <a:ext cx="4710112" cy="4257253"/>
          </a:xfrm>
          <a:prstGeom prst="rect">
            <a:avLst/>
          </a:prstGeom>
        </p:spPr>
        <p:txBody>
          <a:bodyPr numCol="1" spcCol="720000"/>
          <a:lstStyle>
            <a:lvl1pPr marL="0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77CE18B-C038-5049-B59E-F322F316D408}"/>
              </a:ext>
            </a:extLst>
          </p:cNvPr>
          <p:cNvSpPr/>
          <p:nvPr userDrawn="1"/>
        </p:nvSpPr>
        <p:spPr>
          <a:xfrm>
            <a:off x="10380741" y="5236420"/>
            <a:ext cx="1388046" cy="1388046"/>
          </a:xfrm>
          <a:prstGeom prst="ellipse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764FF7F2-D248-3749-8293-141FA801F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3921" y="5534823"/>
            <a:ext cx="705072" cy="7804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1E941-6806-2045-A105-47994CB36A3F}"/>
              </a:ext>
            </a:extLst>
          </p:cNvPr>
          <p:cNvSpPr txBox="1"/>
          <p:nvPr userDrawn="1"/>
        </p:nvSpPr>
        <p:spPr>
          <a:xfrm>
            <a:off x="6710907" y="6164522"/>
            <a:ext cx="3054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Pioneer  |  Inspire  |  Achieve  |  Collaborate  |  Create</a:t>
            </a:r>
          </a:p>
        </p:txBody>
      </p:sp>
    </p:spTree>
    <p:extLst>
      <p:ext uri="{BB962C8B-B14F-4D97-AF65-F5344CB8AC3E}">
        <p14:creationId xmlns:p14="http://schemas.microsoft.com/office/powerpoint/2010/main" val="344167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4-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AE8190-09E3-4843-8ADA-6EB104CE40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0E29C42-904D-3245-81DF-F032F0471F1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30550" y="3486150"/>
            <a:ext cx="2965450" cy="337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17EF1B0-84D2-D84D-B8A5-030140A65D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349" y="3486150"/>
            <a:ext cx="3016249" cy="337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C2582D0-9E22-4B45-8768-4C4D9BD8BE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30550" y="-6350"/>
            <a:ext cx="2965450" cy="337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FF560B5-6195-BE41-81E3-3961FE45EDB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6349" y="-6350"/>
            <a:ext cx="3016249" cy="337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B1D74E0-FFC6-FB42-A97E-F0A4AF361E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944" y="670622"/>
            <a:ext cx="4710112" cy="73606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2400">
                <a:solidFill>
                  <a:srgbClr val="45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Slide title/Subheading</a:t>
            </a:r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62CEE90-AF2C-384A-BAEE-B100CE7AA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8944" y="1546647"/>
            <a:ext cx="4710112" cy="4263603"/>
          </a:xfrm>
          <a:prstGeom prst="rect">
            <a:avLst/>
          </a:prstGeom>
        </p:spPr>
        <p:txBody>
          <a:bodyPr numCol="1" spcCol="720000"/>
          <a:lstStyle>
            <a:lvl1pPr marL="0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84B6FA-0FA1-9A41-8232-55AF829C3C81}"/>
              </a:ext>
            </a:extLst>
          </p:cNvPr>
          <p:cNvSpPr/>
          <p:nvPr userDrawn="1"/>
        </p:nvSpPr>
        <p:spPr>
          <a:xfrm>
            <a:off x="10380741" y="5236420"/>
            <a:ext cx="1388046" cy="1388046"/>
          </a:xfrm>
          <a:prstGeom prst="ellipse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7646D61-2024-1047-A90D-580288077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3921" y="5534823"/>
            <a:ext cx="705072" cy="7804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DCA4AC-9F6A-1243-86FE-811ABF6410AB}"/>
              </a:ext>
            </a:extLst>
          </p:cNvPr>
          <p:cNvSpPr txBox="1"/>
          <p:nvPr userDrawn="1"/>
        </p:nvSpPr>
        <p:spPr>
          <a:xfrm>
            <a:off x="6710907" y="6164522"/>
            <a:ext cx="3054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Pioneer  |  Inspire  |  Achieve  |  Collaborate  |  Create</a:t>
            </a:r>
          </a:p>
        </p:txBody>
      </p:sp>
    </p:spTree>
    <p:extLst>
      <p:ext uri="{BB962C8B-B14F-4D97-AF65-F5344CB8AC3E}">
        <p14:creationId xmlns:p14="http://schemas.microsoft.com/office/powerpoint/2010/main" val="202497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7474EBB-6A39-574B-A370-09285FD6DC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F21794F-151B-B642-AE8F-27D7081388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475" y="670622"/>
            <a:ext cx="4710112" cy="73606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2400">
                <a:solidFill>
                  <a:srgbClr val="45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Slide title/Subheading</a:t>
            </a:r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D07A6C6-71A4-3D45-A898-E55ED56A38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475" y="2282711"/>
            <a:ext cx="2477852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6079015-7C23-AE42-9116-A99D70E3BB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7074" y="2282711"/>
            <a:ext cx="2477852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03BE936-78CC-9048-BC9C-6DA32E5C06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60673" y="2282711"/>
            <a:ext cx="2477852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262563F-35EB-9A4E-AEFC-173E9D2DBF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475" y="4190452"/>
            <a:ext cx="2477852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3D20C93-649A-EB4D-B355-F4C2DC31FE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7074" y="4190452"/>
            <a:ext cx="2477852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3AAAE37D-2837-424B-A1BC-FF6D43A06A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60673" y="4190452"/>
            <a:ext cx="2477852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53F736-82C6-4B48-A465-0BFCE3DA8AC7}"/>
              </a:ext>
            </a:extLst>
          </p:cNvPr>
          <p:cNvCxnSpPr/>
          <p:nvPr userDrawn="1"/>
        </p:nvCxnSpPr>
        <p:spPr>
          <a:xfrm>
            <a:off x="3988715" y="2282711"/>
            <a:ext cx="0" cy="3124029"/>
          </a:xfrm>
          <a:prstGeom prst="line">
            <a:avLst/>
          </a:prstGeom>
          <a:ln>
            <a:solidFill>
              <a:srgbClr val="456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D7FC7C-0A1F-0C49-8762-572B37D2D025}"/>
              </a:ext>
            </a:extLst>
          </p:cNvPr>
          <p:cNvCxnSpPr/>
          <p:nvPr userDrawn="1"/>
        </p:nvCxnSpPr>
        <p:spPr>
          <a:xfrm>
            <a:off x="8251529" y="2282711"/>
            <a:ext cx="0" cy="3124029"/>
          </a:xfrm>
          <a:prstGeom prst="line">
            <a:avLst/>
          </a:prstGeom>
          <a:ln>
            <a:solidFill>
              <a:srgbClr val="456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829517-F58A-D84C-A1A9-A82A706B9D31}"/>
              </a:ext>
            </a:extLst>
          </p:cNvPr>
          <p:cNvCxnSpPr/>
          <p:nvPr userDrawn="1"/>
        </p:nvCxnSpPr>
        <p:spPr>
          <a:xfrm>
            <a:off x="653475" y="3801605"/>
            <a:ext cx="10885050" cy="0"/>
          </a:xfrm>
          <a:prstGeom prst="line">
            <a:avLst/>
          </a:prstGeom>
          <a:ln>
            <a:solidFill>
              <a:srgbClr val="456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9A80650-B68C-364A-AD6C-13B7175EE008}"/>
              </a:ext>
            </a:extLst>
          </p:cNvPr>
          <p:cNvSpPr/>
          <p:nvPr userDrawn="1"/>
        </p:nvSpPr>
        <p:spPr>
          <a:xfrm>
            <a:off x="10380741" y="5236420"/>
            <a:ext cx="1388046" cy="1388046"/>
          </a:xfrm>
          <a:prstGeom prst="ellipse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66C14426-F7EE-A748-90B0-4773D90750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3921" y="5534823"/>
            <a:ext cx="705072" cy="7804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0BA55A-5673-CA4C-9DB5-9098DDFA4ED6}"/>
              </a:ext>
            </a:extLst>
          </p:cNvPr>
          <p:cNvSpPr txBox="1"/>
          <p:nvPr userDrawn="1"/>
        </p:nvSpPr>
        <p:spPr>
          <a:xfrm>
            <a:off x="621724" y="6164522"/>
            <a:ext cx="3054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Pioneer  |  Inspire  |  Achieve  |  Collaborate  |  Create</a:t>
            </a:r>
          </a:p>
        </p:txBody>
      </p:sp>
    </p:spTree>
    <p:extLst>
      <p:ext uri="{BB962C8B-B14F-4D97-AF65-F5344CB8AC3E}">
        <p14:creationId xmlns:p14="http://schemas.microsoft.com/office/powerpoint/2010/main" val="236687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95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5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A73B50-58A3-C443-8DF6-C693D23B8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3474" y="670622"/>
            <a:ext cx="4710112" cy="1263433"/>
          </a:xfrm>
        </p:spPr>
        <p:txBody>
          <a:bodyPr/>
          <a:lstStyle/>
          <a:p>
            <a:endParaRPr lang="en-US" dirty="0"/>
          </a:p>
          <a:p>
            <a:endParaRPr lang="en-US" dirty="0">
              <a:latin typeface="XCCW Joined 6a" panose="03050602040000000000" pitchFamily="66" charset="0"/>
            </a:endParaRPr>
          </a:p>
          <a:p>
            <a:r>
              <a:rPr lang="en-US" dirty="0">
                <a:latin typeface="XCCW Joined 6a" panose="03050602040000000000" pitchFamily="66" charset="0"/>
              </a:rPr>
              <a:t>Multiplication Check </a:t>
            </a:r>
          </a:p>
          <a:p>
            <a:endParaRPr lang="en-US" dirty="0">
              <a:latin typeface="XCCW Joined 6a" panose="03050602040000000000" pitchFamily="66" charset="0"/>
            </a:endParaRPr>
          </a:p>
          <a:p>
            <a:endParaRPr lang="en-US" dirty="0">
              <a:latin typeface="XCCW Joined 6a" panose="03050602040000000000" pitchFamily="66" charset="0"/>
            </a:endParaRPr>
          </a:p>
          <a:p>
            <a:endParaRPr lang="en-US" dirty="0">
              <a:latin typeface="XCCW Joined 6a" panose="03050602040000000000" pitchFamily="66" charset="0"/>
            </a:endParaRPr>
          </a:p>
          <a:p>
            <a:r>
              <a:rPr lang="en-US" dirty="0">
                <a:latin typeface="XCCW Joined 6a" panose="03050602040000000000" pitchFamily="66" charset="0"/>
              </a:rPr>
              <a:t>02.11.2022</a:t>
            </a:r>
          </a:p>
        </p:txBody>
      </p:sp>
    </p:spTree>
    <p:extLst>
      <p:ext uri="{BB962C8B-B14F-4D97-AF65-F5344CB8AC3E}">
        <p14:creationId xmlns:p14="http://schemas.microsoft.com/office/powerpoint/2010/main" val="340893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897A77-4937-43F8-B63B-1EA57D155F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74" y="670622"/>
            <a:ext cx="8611823" cy="736063"/>
          </a:xfrm>
        </p:spPr>
        <p:txBody>
          <a:bodyPr/>
          <a:lstStyle/>
          <a:p>
            <a:r>
              <a:rPr lang="en-GB" sz="4000" dirty="0"/>
              <a:t>How can parents support at home?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E3B89-F6CF-4E11-B239-DC41BEEFB22E}"/>
              </a:ext>
            </a:extLst>
          </p:cNvPr>
          <p:cNvSpPr txBox="1"/>
          <p:nvPr/>
        </p:nvSpPr>
        <p:spPr>
          <a:xfrm>
            <a:off x="746449" y="1406685"/>
            <a:ext cx="10692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Knowing your children’s gaps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1BE8C-D532-421D-AA97-2B65F8BF8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796" y="1876910"/>
            <a:ext cx="81819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50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897A77-4937-43F8-B63B-1EA57D155F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75" y="670622"/>
            <a:ext cx="6680386" cy="736063"/>
          </a:xfrm>
        </p:spPr>
        <p:txBody>
          <a:bodyPr/>
          <a:lstStyle/>
          <a:p>
            <a:r>
              <a:rPr lang="en-GB" sz="4000" dirty="0"/>
              <a:t>Times Tables </a:t>
            </a:r>
            <a:r>
              <a:rPr lang="en-GB" sz="4000" dirty="0" err="1"/>
              <a:t>Rockstars</a:t>
            </a:r>
            <a:r>
              <a:rPr lang="en-GB" sz="40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E3B89-F6CF-4E11-B239-DC41BEEFB22E}"/>
              </a:ext>
            </a:extLst>
          </p:cNvPr>
          <p:cNvSpPr txBox="1"/>
          <p:nvPr/>
        </p:nvSpPr>
        <p:spPr>
          <a:xfrm>
            <a:off x="746449" y="1406685"/>
            <a:ext cx="1069288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Your child has a weekly slot for TT </a:t>
            </a:r>
            <a:r>
              <a:rPr lang="en-GB" sz="3000" dirty="0" err="1"/>
              <a:t>Rockstars</a:t>
            </a:r>
            <a:r>
              <a:rPr lang="en-GB" sz="3000" dirty="0"/>
              <a:t>. Here they complete the soundcheck and we track this weekly to see the progress the children are making.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This learning platform can be accessed at home – all children have logins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E74B2-2A5B-4F96-9DF1-EC4080F2E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51605"/>
            <a:ext cx="4269874" cy="28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4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9700C-BCC9-42A3-B4E3-F3F4FE35A6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4000" dirty="0"/>
              <a:t>National Curriculum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A106E-2AAD-4DDC-B9DF-1FF259D3A066}"/>
              </a:ext>
            </a:extLst>
          </p:cNvPr>
          <p:cNvSpPr txBox="1"/>
          <p:nvPr/>
        </p:nvSpPr>
        <p:spPr>
          <a:xfrm>
            <a:off x="653475" y="1406685"/>
            <a:ext cx="1088505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/>
              <a:t>Under the current National Curriculum, children are supposed to know all their times tables up to 12 x 12 by the end of year 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/>
              <a:t>The Multiplication Tables Check has been introduced to ensure that children do know their tables.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000" dirty="0"/>
          </a:p>
          <a:p>
            <a:endParaRPr lang="en-GB" sz="3000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975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9700C-BCC9-42A3-B4E3-F3F4FE35A6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74" y="670622"/>
            <a:ext cx="11429669" cy="736063"/>
          </a:xfrm>
        </p:spPr>
        <p:txBody>
          <a:bodyPr/>
          <a:lstStyle/>
          <a:p>
            <a:r>
              <a:rPr lang="en-GB" sz="4000" dirty="0"/>
              <a:t>When will the Multiplication Check be administered?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EA61CD-EFB4-449D-8839-D810EE13184D}"/>
              </a:ext>
            </a:extLst>
          </p:cNvPr>
          <p:cNvSpPr txBox="1"/>
          <p:nvPr/>
        </p:nvSpPr>
        <p:spPr>
          <a:xfrm>
            <a:off x="653474" y="2084704"/>
            <a:ext cx="10590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All the year 4 children will have their multiplication skills formally tested in the Summer Term, usually in June. </a:t>
            </a:r>
          </a:p>
          <a:p>
            <a:endParaRPr lang="en-GB" sz="3000" dirty="0"/>
          </a:p>
          <a:p>
            <a:r>
              <a:rPr lang="en-GB" sz="3000" dirty="0"/>
              <a:t>We have a 3 week window to complete the test. </a:t>
            </a:r>
          </a:p>
        </p:txBody>
      </p:sp>
    </p:spTree>
    <p:extLst>
      <p:ext uri="{BB962C8B-B14F-4D97-AF65-F5344CB8AC3E}">
        <p14:creationId xmlns:p14="http://schemas.microsoft.com/office/powerpoint/2010/main" val="216849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897A77-4937-43F8-B63B-1EA57D155F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75" y="670622"/>
            <a:ext cx="8751782" cy="736063"/>
          </a:xfrm>
        </p:spPr>
        <p:txBody>
          <a:bodyPr/>
          <a:lstStyle/>
          <a:p>
            <a:r>
              <a:rPr lang="en-GB" sz="4000" dirty="0"/>
              <a:t>How will the MTC data be used?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E3B89-F6CF-4E11-B239-DC41BEEFB22E}"/>
              </a:ext>
            </a:extLst>
          </p:cNvPr>
          <p:cNvSpPr txBox="1"/>
          <p:nvPr/>
        </p:nvSpPr>
        <p:spPr>
          <a:xfrm>
            <a:off x="746449" y="1406685"/>
            <a:ext cx="106928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/>
              <a:t>School level results and individual pupil results will be made available to schools. This will allow schools to provide additional support to pupils who require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/>
              <a:t>The school level results will be available to selected users including Ofsted.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/>
              <a:t>National results will be reported by the Department for Education (DfE) to track standards over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/>
              <a:t>National and local authority results will be reported by the DfE to allow schools to benchmark the performance of their pupils.</a:t>
            </a:r>
          </a:p>
        </p:txBody>
      </p:sp>
    </p:spTree>
    <p:extLst>
      <p:ext uri="{BB962C8B-B14F-4D97-AF65-F5344CB8AC3E}">
        <p14:creationId xmlns:p14="http://schemas.microsoft.com/office/powerpoint/2010/main" val="355444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897A77-4937-43F8-B63B-1EA57D155F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75" y="670622"/>
            <a:ext cx="8835758" cy="736063"/>
          </a:xfrm>
        </p:spPr>
        <p:txBody>
          <a:bodyPr/>
          <a:lstStyle/>
          <a:p>
            <a:r>
              <a:rPr lang="en-GB" sz="4000" dirty="0"/>
              <a:t>How will the MTC be administered?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E3B89-F6CF-4E11-B239-DC41BEEFB22E}"/>
              </a:ext>
            </a:extLst>
          </p:cNvPr>
          <p:cNvSpPr txBox="1"/>
          <p:nvPr/>
        </p:nvSpPr>
        <p:spPr>
          <a:xfrm>
            <a:off x="746449" y="1406685"/>
            <a:ext cx="106928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Children will be tested using an on screen check (on a computer or tablet), where they will have to answer multiplication questions against the clock.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Wall displays that could provide children with answers will be removed while the MTC is taking place.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Children will have 6 seconds to answer each question in a series of 25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This allows pupils the time required to demonstrate their recall of multiplication tables, whilst limiting pupils’ ability to work out answers to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Each question will be worth one mark and will be presented in this format: _____ x _____ = 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test will last no longer than 5 minutes.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It will be automatically scored, and results will be available to schools once the assessment window closes at the end of the assessment period. </a:t>
            </a:r>
          </a:p>
        </p:txBody>
      </p:sp>
    </p:spTree>
    <p:extLst>
      <p:ext uri="{BB962C8B-B14F-4D97-AF65-F5344CB8AC3E}">
        <p14:creationId xmlns:p14="http://schemas.microsoft.com/office/powerpoint/2010/main" val="20246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897A77-4937-43F8-B63B-1EA57D155F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74" y="670622"/>
            <a:ext cx="10505937" cy="736063"/>
          </a:xfrm>
        </p:spPr>
        <p:txBody>
          <a:bodyPr/>
          <a:lstStyle/>
          <a:p>
            <a:r>
              <a:rPr lang="en-GB" sz="4000" dirty="0"/>
              <a:t>How will the MTC be administered?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E3B89-F6CF-4E11-B239-DC41BEEFB22E}"/>
              </a:ext>
            </a:extLst>
          </p:cNvPr>
          <p:cNvSpPr txBox="1"/>
          <p:nvPr/>
        </p:nvSpPr>
        <p:spPr>
          <a:xfrm>
            <a:off x="746449" y="1406685"/>
            <a:ext cx="1069288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Questions will be selected from the 121 number facts that make up the multiplication tables from 2 to 12, with a particular focus on 6, 7, 8, 9 and 12 as they are considered the most challenging.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Each question will only appear once in any 25 question series, and children won’t be asked reversals of questions as part of the check (so if they have already answered 3 x 4 they won’t be asked 4 x 3).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Once the child has inputted their answer, there will be a 3 second pause before the next question appears.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/>
              <a:t>Children will be given the opportunity to answer a couple of practise questions in the format before the check begins. </a:t>
            </a:r>
          </a:p>
        </p:txBody>
      </p:sp>
    </p:spTree>
    <p:extLst>
      <p:ext uri="{BB962C8B-B14F-4D97-AF65-F5344CB8AC3E}">
        <p14:creationId xmlns:p14="http://schemas.microsoft.com/office/powerpoint/2010/main" val="372513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897A77-4937-43F8-B63B-1EA57D155F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74" y="670622"/>
            <a:ext cx="9003709" cy="736063"/>
          </a:xfrm>
        </p:spPr>
        <p:txBody>
          <a:bodyPr/>
          <a:lstStyle/>
          <a:p>
            <a:r>
              <a:rPr lang="en-GB" sz="4000" dirty="0"/>
              <a:t>What is the pass mark for the test?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E3B89-F6CF-4E11-B239-DC41BEEFB22E}"/>
              </a:ext>
            </a:extLst>
          </p:cNvPr>
          <p:cNvSpPr txBox="1"/>
          <p:nvPr/>
        </p:nvSpPr>
        <p:spPr>
          <a:xfrm>
            <a:off x="746449" y="1406685"/>
            <a:ext cx="106928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At present the DfE have not issued an official pass mark.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As a school we are aiming for a pass mark between 23 and 25.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6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897A77-4937-43F8-B63B-1EA57D155F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74" y="670622"/>
            <a:ext cx="10477945" cy="736063"/>
          </a:xfrm>
        </p:spPr>
        <p:txBody>
          <a:bodyPr/>
          <a:lstStyle/>
          <a:p>
            <a:r>
              <a:rPr lang="en-GB" sz="4000" dirty="0"/>
              <a:t>How are we preparing pupils for the MTC?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E3B89-F6CF-4E11-B239-DC41BEEFB22E}"/>
              </a:ext>
            </a:extLst>
          </p:cNvPr>
          <p:cNvSpPr txBox="1"/>
          <p:nvPr/>
        </p:nvSpPr>
        <p:spPr>
          <a:xfrm>
            <a:off x="746449" y="1406685"/>
            <a:ext cx="1069288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Through number rocks songs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Times table </a:t>
            </a:r>
            <a:r>
              <a:rPr lang="en-GB" sz="3000" dirty="0" err="1"/>
              <a:t>rockstars</a:t>
            </a:r>
            <a:endParaRPr lang="en-GB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Big Maths, Beat it – CLIC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Counting stick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Multiplication games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Using knowledge of key table facts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Morning starters – daily recall sheets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9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897A77-4937-43F8-B63B-1EA57D155F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74" y="670622"/>
            <a:ext cx="8611823" cy="736063"/>
          </a:xfrm>
        </p:spPr>
        <p:txBody>
          <a:bodyPr/>
          <a:lstStyle/>
          <a:p>
            <a:r>
              <a:rPr lang="en-GB" sz="4000" dirty="0"/>
              <a:t>How can parents support at home?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E3B89-F6CF-4E11-B239-DC41BEEFB22E}"/>
              </a:ext>
            </a:extLst>
          </p:cNvPr>
          <p:cNvSpPr txBox="1"/>
          <p:nvPr/>
        </p:nvSpPr>
        <p:spPr>
          <a:xfrm>
            <a:off x="746449" y="1406685"/>
            <a:ext cx="106928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Access TT </a:t>
            </a:r>
            <a:r>
              <a:rPr lang="en-GB" sz="3000" dirty="0" err="1"/>
              <a:t>Rockstars</a:t>
            </a:r>
            <a:r>
              <a:rPr lang="en-GB" sz="3000" dirty="0"/>
              <a:t> weekly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Allow children to access the tournaments that will be set up weekly on TTR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Chant the times 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Play the number rocks songs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176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D823B494E6914393D91BF9D1BDDBDD" ma:contentTypeVersion="14" ma:contentTypeDescription="Create a new document." ma:contentTypeScope="" ma:versionID="c1441075473a0d3328efe5c6d6f32027">
  <xsd:schema xmlns:xsd="http://www.w3.org/2001/XMLSchema" xmlns:xs="http://www.w3.org/2001/XMLSchema" xmlns:p="http://schemas.microsoft.com/office/2006/metadata/properties" xmlns:ns3="84b37023-dd18-47de-8f0d-e40308af0cc7" xmlns:ns4="07b58688-0c8b-4bb6-8f86-e64b250fe76e" targetNamespace="http://schemas.microsoft.com/office/2006/metadata/properties" ma:root="true" ma:fieldsID="ad37aa68729bbd6f4aaf86316a5381c7" ns3:_="" ns4:_="">
    <xsd:import namespace="84b37023-dd18-47de-8f0d-e40308af0cc7"/>
    <xsd:import namespace="07b58688-0c8b-4bb6-8f86-e64b250fe7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37023-dd18-47de-8f0d-e40308af0c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58688-0c8b-4bb6-8f86-e64b250fe76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392D2A-35FC-427A-ACFE-BC7F37A40FA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4b37023-dd18-47de-8f0d-e40308af0cc7"/>
    <ds:schemaRef ds:uri="http://schemas.openxmlformats.org/package/2006/metadata/core-properties"/>
    <ds:schemaRef ds:uri="07b58688-0c8b-4bb6-8f86-e64b250fe76e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2AB2BFC-7D54-4822-9F24-CEE5D4405E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b37023-dd18-47de-8f0d-e40308af0cc7"/>
    <ds:schemaRef ds:uri="07b58688-0c8b-4bb6-8f86-e64b250fe7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734ED5-63C2-489C-8CA7-809A1B35E7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630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XCCW Joined 6a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Wildbore</dc:creator>
  <cp:lastModifiedBy>Jemma Cuttell</cp:lastModifiedBy>
  <cp:revision>36</cp:revision>
  <dcterms:created xsi:type="dcterms:W3CDTF">2020-10-15T09:24:47Z</dcterms:created>
  <dcterms:modified xsi:type="dcterms:W3CDTF">2022-11-08T11:56:24Z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0x010100FFD823B494E6914393D91BF9D1BDDBDD</vt:lpwstr>
  </property>
</Properties>
</file>