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7" r:id="rId6"/>
    <p:sldId id="274" r:id="rId7"/>
    <p:sldId id="265" r:id="rId8"/>
    <p:sldId id="269" r:id="rId9"/>
    <p:sldId id="262" r:id="rId10"/>
    <p:sldId id="264" r:id="rId11"/>
    <p:sldId id="268" r:id="rId12"/>
    <p:sldId id="271" r:id="rId13"/>
    <p:sldId id="266" r:id="rId14"/>
    <p:sldId id="270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65A"/>
    <a:srgbClr val="F6F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10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29C6C3-A50F-944C-A545-56C1C5800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941" y="-46049"/>
            <a:ext cx="12352805" cy="6948453"/>
          </a:xfrm>
          <a:prstGeom prst="rect">
            <a:avLst/>
          </a:prstGeom>
        </p:spPr>
      </p:pic>
      <p:pic>
        <p:nvPicPr>
          <p:cNvPr id="10" name="Picture 9" descr="A picture containing person, indoor, table, young&#10;&#10;Description automatically generated">
            <a:extLst>
              <a:ext uri="{FF2B5EF4-FFF2-40B4-BE49-F238E27FC236}">
                <a16:creationId xmlns:a16="http://schemas.microsoft.com/office/drawing/2014/main" id="{B53FA7ED-0BAA-0949-8F02-3B58B7A81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238" t="1539" r="41474" b="-93"/>
          <a:stretch/>
        </p:blipFill>
        <p:spPr>
          <a:xfrm>
            <a:off x="6096001" y="-46050"/>
            <a:ext cx="6177864" cy="69484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EC00D5D-9A9C-E047-8F54-0AE2876D4E26}"/>
              </a:ext>
            </a:extLst>
          </p:cNvPr>
          <p:cNvSpPr/>
          <p:nvPr userDrawn="1"/>
        </p:nvSpPr>
        <p:spPr>
          <a:xfrm>
            <a:off x="4124667" y="5183793"/>
            <a:ext cx="1388046" cy="1388046"/>
          </a:xfrm>
          <a:prstGeom prst="ellipse">
            <a:avLst/>
          </a:prstGeom>
          <a:solidFill>
            <a:srgbClr val="456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4BFEA94-DFE5-8A41-A3B1-FEE8A1979E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1777" y="5487385"/>
            <a:ext cx="705438" cy="78086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43A54A1-4F56-294E-80BA-F404FF23A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474" y="670622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>
                <a:solidFill>
                  <a:srgbClr val="F6F8F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Title of presentation goes here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AB55CDD7-0A23-D041-BD2A-5D1D3CF68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474" y="2052089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60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Subtitle goes here. Move up if needed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3553B04-0CA0-DE4F-8DAB-0F10AECF64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4" y="6054449"/>
            <a:ext cx="3188322" cy="213798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Name of presenter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0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474EBB-6A39-574B-A370-09285FD6D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F21794F-151B-B642-AE8F-27D7081388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D07A6C6-71A4-3D45-A898-E55ED56A3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6079015-7C23-AE42-9116-A99D70E3B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1282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3F736-82C6-4B48-A465-0BFCE3DA8AC7}"/>
              </a:ext>
            </a:extLst>
          </p:cNvPr>
          <p:cNvCxnSpPr>
            <a:cxnSpLocks/>
          </p:cNvCxnSpPr>
          <p:nvPr userDrawn="1"/>
        </p:nvCxnSpPr>
        <p:spPr>
          <a:xfrm>
            <a:off x="3080665" y="2866911"/>
            <a:ext cx="0" cy="126693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9A80650-B68C-364A-AD6C-13B7175EE008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6C14426-F7EE-A748-90B0-4773D9075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585855F3-0757-7C48-B78B-EB6B924B79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5932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0F46CA-166D-A546-A078-8ECD949C9903}"/>
              </a:ext>
            </a:extLst>
          </p:cNvPr>
          <p:cNvCxnSpPr>
            <a:cxnSpLocks/>
          </p:cNvCxnSpPr>
          <p:nvPr userDrawn="1"/>
        </p:nvCxnSpPr>
        <p:spPr>
          <a:xfrm>
            <a:off x="5995315" y="2866911"/>
            <a:ext cx="0" cy="126693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4AC18FF5-ACFA-3847-8DC3-DF6CE6D58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332" y="2866911"/>
            <a:ext cx="1992844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9216E3-3438-C144-A56C-140F5736D6A9}"/>
              </a:ext>
            </a:extLst>
          </p:cNvPr>
          <p:cNvCxnSpPr>
            <a:cxnSpLocks/>
          </p:cNvCxnSpPr>
          <p:nvPr userDrawn="1"/>
        </p:nvCxnSpPr>
        <p:spPr>
          <a:xfrm>
            <a:off x="8941715" y="2866911"/>
            <a:ext cx="0" cy="126693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CE2A57F-58FE-DD45-8DD7-2B58C6108E9A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7364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1C5024D-795A-0D4B-91CB-7C144AB32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941" y="-46049"/>
            <a:ext cx="12352805" cy="6948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CAF53D2-C3A1-E74B-A1B9-7EC6112347C7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456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8071C8A-CB13-B644-AC0F-1BE412643C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7851" y="5540012"/>
            <a:ext cx="705438" cy="780862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B796C8BE-DFEF-F148-A2E6-67FC86296F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474" y="670622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>
                <a:solidFill>
                  <a:srgbClr val="F6F8F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Chapter/section title goes here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53DFA19-2018-954F-B438-327EF8F5A7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474" y="2052089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60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Subtitle goes here. Move up if needed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1E794-8472-2C40-A5D2-729556C8ED8C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6F8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414291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2A9DB3F-87C2-264D-9365-A41CA5273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5EE94400-F067-EA46-B49D-30DA621D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3474" y="670622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Chapter/section title goes here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5C18E6A-92C1-3641-A8F6-6917E5349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474" y="2052089"/>
            <a:ext cx="4710112" cy="1263433"/>
          </a:xfrm>
          <a:prstGeom prst="rect">
            <a:avLst/>
          </a:prstGeom>
        </p:spPr>
        <p:txBody>
          <a:bodyPr/>
          <a:lstStyle>
            <a:lvl1pPr marL="0">
              <a:buFont typeface="Arial" panose="020B0604020202020204" pitchFamily="34" charset="0"/>
              <a:buNone/>
              <a:defRPr sz="16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Subtitle goes here. Move up if needed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1A42D6-BA0F-814B-8F6A-0A7414AD2876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A937ED23-5DDD-D241-995E-A22631355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BA6CBD-540C-E348-92F0-23C24E339DCF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6425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1A42D6-BA0F-814B-8F6A-0A7414AD2876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A937ED23-5DDD-D241-995E-A22631355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AC6D4F3-E48D-7846-B9DF-347C1B101B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3CA80A1-5741-F040-B3BA-2D24D64FE2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4" y="1546647"/>
            <a:ext cx="9384095" cy="4155229"/>
          </a:xfrm>
          <a:prstGeom prst="rect">
            <a:avLst/>
          </a:prstGeom>
        </p:spPr>
        <p:txBody>
          <a:bodyPr numCol="2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dirty="0"/>
              <a:t>2-column split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0C9541-56C7-9041-A00A-17EFF5C699BA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04384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75CC74-AD3D-AB49-B165-6B4A36FFC8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7BB79-0196-AF4B-8A7E-0E8AE86E2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342E0F-3EF7-2343-8D99-2A98AF6F2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1546647"/>
            <a:ext cx="4710112" cy="429535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C1A597-373F-E24A-974F-17EDCC656FDB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52389868-86C7-0246-BFE5-4D05F35727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F5D18A-14FE-B646-B7DF-46B0A778713A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44260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4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E29C42-904D-3245-81DF-F032F0471F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2900" y="34861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27BB79-0196-AF4B-8A7E-0E8AE86E2D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342E0F-3EF7-2343-8D99-2A98AF6F2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1546647"/>
            <a:ext cx="4710112" cy="422550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17EF1B0-84D2-D84D-B8A5-030140A65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34861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C2582D0-9E22-4B45-8768-4C4D9BD8BE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32900" y="-63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FF560B5-6195-BE41-81E3-3961FE45ED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-63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66E751-A94E-DC4B-AE8C-46E865C7A116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183081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474EBB-6A39-574B-A370-09285FD6D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EB8460F-9373-EC48-9E8A-878BC8847B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F2C28DD-1E56-7940-8FB7-84AF321116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944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19BA161A-EFA7-3D49-9439-50F1AAE175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944" y="1546647"/>
            <a:ext cx="4710112" cy="425725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77CE18B-C038-5049-B59E-F322F316D408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764FF7F2-D248-3749-8293-141FA801F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1E941-6806-2045-A105-47994CB36A3F}"/>
              </a:ext>
            </a:extLst>
          </p:cNvPr>
          <p:cNvSpPr txBox="1"/>
          <p:nvPr userDrawn="1"/>
        </p:nvSpPr>
        <p:spPr>
          <a:xfrm>
            <a:off x="6710907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344167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4-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AE8190-09E3-4843-8ADA-6EB104CE40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0E29C42-904D-3245-81DF-F032F0471F1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0550" y="34861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17EF1B0-84D2-D84D-B8A5-030140A65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349" y="34861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9C2582D0-9E22-4B45-8768-4C4D9BD8BE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0550" y="-6350"/>
            <a:ext cx="296545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FF560B5-6195-BE41-81E3-3961FE45ED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6349" y="-6350"/>
            <a:ext cx="3016249" cy="337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picture here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B1D74E0-FFC6-FB42-A97E-F0A4AF361E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88944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62CEE90-AF2C-384A-BAEE-B100CE7AA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8944" y="1546647"/>
            <a:ext cx="4710112" cy="4263603"/>
          </a:xfrm>
          <a:prstGeom prst="rect">
            <a:avLst/>
          </a:prstGeom>
        </p:spPr>
        <p:txBody>
          <a:bodyPr numCol="1" spcCol="720000"/>
          <a:lstStyle>
            <a:lvl1pPr marL="0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84B6FA-0FA1-9A41-8232-55AF829C3C81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F7646D61-2024-1047-A90D-580288077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DCA4AC-9F6A-1243-86FE-811ABF6410AB}"/>
              </a:ext>
            </a:extLst>
          </p:cNvPr>
          <p:cNvSpPr txBox="1"/>
          <p:nvPr userDrawn="1"/>
        </p:nvSpPr>
        <p:spPr>
          <a:xfrm>
            <a:off x="6710907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202497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474EBB-6A39-574B-A370-09285FD6D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F21794F-151B-B642-AE8F-27D7081388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475" y="670622"/>
            <a:ext cx="4710112" cy="736063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2400">
                <a:solidFill>
                  <a:srgbClr val="45665A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Slide title/Subheading</a:t>
            </a:r>
            <a:endParaRPr lang="en-US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D07A6C6-71A4-3D45-A898-E55ED56A38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3475" y="2282711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6079015-7C23-AE42-9116-A99D70E3BB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7074" y="2282711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03BE936-78CC-9048-BC9C-6DA32E5C0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60673" y="2282711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262563F-35EB-9A4E-AEFC-173E9D2DB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475" y="4190452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3D20C93-649A-EB4D-B355-F4C2DC31FE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074" y="4190452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3AAAE37D-2837-424B-A1BC-FF6D43A06A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60673" y="4190452"/>
            <a:ext cx="2477852" cy="1216288"/>
          </a:xfrm>
          <a:prstGeom prst="rect">
            <a:avLst/>
          </a:prstGeom>
        </p:spPr>
        <p:txBody>
          <a:bodyPr numCol="1" spcCol="720000"/>
          <a:lstStyle>
            <a:lvl1pPr marL="0" algn="ctr">
              <a:buFont typeface="Arial" panose="020B0604020202020204" pitchFamily="34" charset="0"/>
              <a:buNone/>
              <a:defRPr sz="120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Font typeface="Arial" panose="020B0604020202020204" pitchFamily="34" charset="0"/>
              <a:buNone/>
              <a:defRPr>
                <a:highlight>
                  <a:srgbClr val="F6F8F0"/>
                </a:highligh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dirty="0"/>
              <a:t>Body text to go here.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53F736-82C6-4B48-A465-0BFCE3DA8AC7}"/>
              </a:ext>
            </a:extLst>
          </p:cNvPr>
          <p:cNvCxnSpPr/>
          <p:nvPr userDrawn="1"/>
        </p:nvCxnSpPr>
        <p:spPr>
          <a:xfrm>
            <a:off x="3988715" y="2282711"/>
            <a:ext cx="0" cy="312402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D7FC7C-0A1F-0C49-8762-572B37D2D025}"/>
              </a:ext>
            </a:extLst>
          </p:cNvPr>
          <p:cNvCxnSpPr/>
          <p:nvPr userDrawn="1"/>
        </p:nvCxnSpPr>
        <p:spPr>
          <a:xfrm>
            <a:off x="8251529" y="2282711"/>
            <a:ext cx="0" cy="3124029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829517-F58A-D84C-A1A9-A82A706B9D31}"/>
              </a:ext>
            </a:extLst>
          </p:cNvPr>
          <p:cNvCxnSpPr/>
          <p:nvPr userDrawn="1"/>
        </p:nvCxnSpPr>
        <p:spPr>
          <a:xfrm>
            <a:off x="653475" y="3801605"/>
            <a:ext cx="10885050" cy="0"/>
          </a:xfrm>
          <a:prstGeom prst="line">
            <a:avLst/>
          </a:prstGeom>
          <a:ln>
            <a:solidFill>
              <a:srgbClr val="456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9A80650-B68C-364A-AD6C-13B7175EE008}"/>
              </a:ext>
            </a:extLst>
          </p:cNvPr>
          <p:cNvSpPr/>
          <p:nvPr userDrawn="1"/>
        </p:nvSpPr>
        <p:spPr>
          <a:xfrm>
            <a:off x="10380741" y="5236420"/>
            <a:ext cx="1388046" cy="1388046"/>
          </a:xfrm>
          <a:prstGeom prst="ellipse">
            <a:avLst/>
          </a:prstGeom>
          <a:solidFill>
            <a:srgbClr val="F6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6C14426-F7EE-A748-90B0-4773D9075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3921" y="5534823"/>
            <a:ext cx="705072" cy="7804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0BA55A-5673-CA4C-9DB5-9098DDFA4ED6}"/>
              </a:ext>
            </a:extLst>
          </p:cNvPr>
          <p:cNvSpPr txBox="1"/>
          <p:nvPr userDrawn="1"/>
        </p:nvSpPr>
        <p:spPr>
          <a:xfrm>
            <a:off x="621724" y="6164522"/>
            <a:ext cx="30549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456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Pioneer  |  Inspire  |  Achieve  |  Collaborate  |  Create</a:t>
            </a:r>
          </a:p>
        </p:txBody>
      </p:sp>
    </p:spTree>
    <p:extLst>
      <p:ext uri="{BB962C8B-B14F-4D97-AF65-F5344CB8AC3E}">
        <p14:creationId xmlns:p14="http://schemas.microsoft.com/office/powerpoint/2010/main" val="236687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95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52" r:id="rId4"/>
    <p:sldLayoutId id="2147483653" r:id="rId5"/>
    <p:sldLayoutId id="2147483656" r:id="rId6"/>
    <p:sldLayoutId id="2147483654" r:id="rId7"/>
    <p:sldLayoutId id="2147483657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A73B50-58A3-C443-8DF6-C693D23B8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531" y="120116"/>
            <a:ext cx="5103514" cy="5599549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 err="1">
                <a:latin typeface="XCCW Joined 6a" panose="03050602040000000000" pitchFamily="66" charset="0"/>
              </a:rPr>
              <a:t>Austerfield</a:t>
            </a:r>
            <a:r>
              <a:rPr lang="en-US" b="1" dirty="0">
                <a:latin typeface="XCCW Joined 6a" panose="03050602040000000000" pitchFamily="66" charset="0"/>
              </a:rPr>
              <a:t> Study Centre Residential</a:t>
            </a:r>
          </a:p>
          <a:p>
            <a:pPr algn="ctr"/>
            <a:endParaRPr lang="en-US" b="1" dirty="0">
              <a:latin typeface="XCCW Joined 6a" panose="03050602040000000000" pitchFamily="66" charset="0"/>
            </a:endParaRPr>
          </a:p>
          <a:p>
            <a:pPr algn="ctr"/>
            <a:r>
              <a:rPr lang="en-US" sz="2400" b="1" dirty="0">
                <a:latin typeface="XCCW Joined 6a" panose="03050602040000000000" pitchFamily="66" charset="0"/>
              </a:rPr>
              <a:t>Thursday 23</a:t>
            </a:r>
            <a:r>
              <a:rPr lang="en-US" sz="2400" b="1" baseline="30000" dirty="0">
                <a:latin typeface="XCCW Joined 6a" panose="03050602040000000000" pitchFamily="66" charset="0"/>
              </a:rPr>
              <a:t>rd</a:t>
            </a:r>
            <a:r>
              <a:rPr lang="en-US" sz="2400" b="1" dirty="0">
                <a:latin typeface="XCCW Joined 6a" panose="03050602040000000000" pitchFamily="66" charset="0"/>
              </a:rPr>
              <a:t> –    </a:t>
            </a:r>
          </a:p>
          <a:p>
            <a:pPr algn="ctr"/>
            <a:r>
              <a:rPr lang="en-US" sz="2400" b="1" dirty="0">
                <a:latin typeface="XCCW Joined 6a" panose="03050602040000000000" pitchFamily="66" charset="0"/>
              </a:rPr>
              <a:t>Friday 24</a:t>
            </a:r>
            <a:r>
              <a:rPr lang="en-US" sz="2400" b="1" baseline="30000" dirty="0">
                <a:latin typeface="XCCW Joined 6a" panose="03050602040000000000" pitchFamily="66" charset="0"/>
              </a:rPr>
              <a:t>th</a:t>
            </a:r>
            <a:r>
              <a:rPr lang="en-US" sz="2400" b="1" dirty="0">
                <a:latin typeface="XCCW Joined 6a" panose="03050602040000000000" pitchFamily="66" charset="0"/>
              </a:rPr>
              <a:t> May 2024 </a:t>
            </a:r>
          </a:p>
          <a:p>
            <a:pPr algn="ctr"/>
            <a:endParaRPr lang="en-US" dirty="0">
              <a:latin typeface="XCCW Joined 6a" panose="03050602040000000000" pitchFamily="66" charset="0"/>
            </a:endParaRPr>
          </a:p>
          <a:p>
            <a:pPr algn="ctr"/>
            <a:endParaRPr lang="en-US" dirty="0">
              <a:latin typeface="XCCW Joined 6a" panose="03050602040000000000" pitchFamily="66" charset="0"/>
            </a:endParaRPr>
          </a:p>
          <a:p>
            <a:pPr algn="ctr"/>
            <a:endParaRPr lang="en-US" dirty="0">
              <a:latin typeface="XCCW Joined 6a" panose="03050602040000000000" pitchFamily="66" charset="0"/>
            </a:endParaRPr>
          </a:p>
          <a:p>
            <a:pPr algn="ctr"/>
            <a:r>
              <a:rPr lang="en-US" sz="1600" dirty="0">
                <a:latin typeface="XCCW Joined 6a" panose="03050602040000000000" pitchFamily="66" charset="0"/>
              </a:rPr>
              <a:t>Parents meeting</a:t>
            </a:r>
          </a:p>
          <a:p>
            <a:pPr algn="ctr"/>
            <a:r>
              <a:rPr lang="en-US" sz="1600" dirty="0">
                <a:latin typeface="XCCW Joined 6a" panose="03050602040000000000" pitchFamily="66" charset="0"/>
              </a:rPr>
              <a:t>Monday 25</a:t>
            </a:r>
            <a:r>
              <a:rPr lang="en-US" sz="1600" baseline="30000" dirty="0">
                <a:latin typeface="XCCW Joined 6a" panose="03050602040000000000" pitchFamily="66" charset="0"/>
              </a:rPr>
              <a:t>th</a:t>
            </a:r>
            <a:r>
              <a:rPr lang="en-US" sz="1600" dirty="0">
                <a:latin typeface="XCCW Joined 6a" panose="03050602040000000000" pitchFamily="66" charset="0"/>
              </a:rPr>
              <a:t>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40893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8798435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Staying away from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406685"/>
            <a:ext cx="108850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XCCW Joined 6a" panose="03050602040000000000" pitchFamily="66" charset="0"/>
              </a:rPr>
              <a:t>We want all the children to enjoy this residential. </a:t>
            </a:r>
          </a:p>
          <a:p>
            <a:endParaRPr lang="en-GB" sz="2800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XCCW Joined 6a" panose="03050602040000000000" pitchFamily="66" charset="0"/>
              </a:rPr>
              <a:t>Children who are attending the trip are attending the whole trip.</a:t>
            </a:r>
          </a:p>
          <a:p>
            <a:endParaRPr lang="en-GB" sz="2800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XCCW Joined 6a" panose="03050602040000000000" pitchFamily="66" charset="0"/>
              </a:rPr>
              <a:t>Children can bring a comfort with them. </a:t>
            </a:r>
            <a:endParaRPr lang="en-GB" sz="2800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37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405079"/>
            <a:ext cx="6106554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Payment</a:t>
            </a:r>
            <a:r>
              <a:rPr lang="en-GB" sz="4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406685"/>
            <a:ext cx="108850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en-GB" sz="2800" dirty="0">
                <a:solidFill>
                  <a:srgbClr val="FF0000"/>
                </a:solidFill>
                <a:latin typeface="XCCW Joined 6a" panose="03050602040000000000" pitchFamily="66" charset="0"/>
                <a:ea typeface="Calibri" panose="020F0502020204030204" pitchFamily="34" charset="0"/>
              </a:rPr>
              <a:t>£71 per child</a:t>
            </a:r>
          </a:p>
          <a:p>
            <a:pPr fontAlgn="base"/>
            <a:endParaRPr lang="en-GB" sz="2800" dirty="0">
              <a:solidFill>
                <a:srgbClr val="FF0000"/>
              </a:solidFill>
              <a:latin typeface="XCCW Joined 6a" panose="03050602040000000000" pitchFamily="66" charset="0"/>
              <a:ea typeface="Calibri" panose="020F0502020204030204" pitchFamily="34" charset="0"/>
            </a:endParaRPr>
          </a:p>
          <a:p>
            <a:pPr marL="285750" indent="-285750" fontAlgn="base">
              <a:buFontTx/>
              <a:buChar char="-"/>
            </a:pPr>
            <a:r>
              <a:rPr lang="en-GB" sz="2800" dirty="0">
                <a:solidFill>
                  <a:srgbClr val="FF0000"/>
                </a:solidFill>
                <a:latin typeface="XCCW Joined 6a" panose="03050602040000000000" pitchFamily="66" charset="0"/>
              </a:rPr>
              <a:t>All £10 deposits must be paid by </a:t>
            </a:r>
            <a:r>
              <a:rPr lang="en-GB" sz="2800" b="1" dirty="0">
                <a:solidFill>
                  <a:srgbClr val="FF0000"/>
                </a:solidFill>
                <a:latin typeface="XCCW Joined 6a" panose="03050602040000000000" pitchFamily="66" charset="0"/>
              </a:rPr>
              <a:t>Wednesday 1</a:t>
            </a:r>
            <a:r>
              <a:rPr lang="en-GB" sz="2800" b="1" baseline="30000" dirty="0">
                <a:solidFill>
                  <a:srgbClr val="FF0000"/>
                </a:solidFill>
                <a:latin typeface="XCCW Joined 6a" panose="03050602040000000000" pitchFamily="66" charset="0"/>
              </a:rPr>
              <a:t>st</a:t>
            </a:r>
            <a:r>
              <a:rPr lang="en-GB" sz="2800" b="1" dirty="0">
                <a:solidFill>
                  <a:srgbClr val="FF0000"/>
                </a:solidFill>
                <a:latin typeface="XCCW Joined 6a" panose="03050602040000000000" pitchFamily="66" charset="0"/>
              </a:rPr>
              <a:t> November </a:t>
            </a:r>
            <a:r>
              <a:rPr lang="en-GB" sz="2800" dirty="0">
                <a:solidFill>
                  <a:srgbClr val="FF0000"/>
                </a:solidFill>
                <a:latin typeface="XCCW Joined 6a" panose="03050602040000000000" pitchFamily="66" charset="0"/>
              </a:rPr>
              <a:t>2023.</a:t>
            </a:r>
          </a:p>
          <a:p>
            <a:pPr marL="285750" indent="-285750" fontAlgn="base">
              <a:buFontTx/>
              <a:buChar char="-"/>
            </a:pPr>
            <a:endParaRPr lang="en-GB" sz="2800" dirty="0">
              <a:solidFill>
                <a:srgbClr val="FF0000"/>
              </a:solidFill>
              <a:latin typeface="XCCW Joined 6a" panose="03050602040000000000" pitchFamily="66" charset="0"/>
            </a:endParaRPr>
          </a:p>
          <a:p>
            <a:pPr marL="285750" indent="-285750" fontAlgn="base">
              <a:buFontTx/>
              <a:buChar char="-"/>
            </a:pPr>
            <a:r>
              <a:rPr lang="en-GB" sz="2800" dirty="0">
                <a:latin typeface="XCCW Joined 6a" panose="03050602040000000000" pitchFamily="66" charset="0"/>
              </a:rPr>
              <a:t>Payment should be made on the </a:t>
            </a:r>
            <a:r>
              <a:rPr lang="en-GB" sz="2800" dirty="0" err="1">
                <a:latin typeface="XCCW Joined 6a" panose="03050602040000000000" pitchFamily="66" charset="0"/>
              </a:rPr>
              <a:t>ParentMail</a:t>
            </a:r>
            <a:r>
              <a:rPr lang="en-GB" sz="2800" dirty="0">
                <a:latin typeface="XCCW Joined 6a" panose="03050602040000000000" pitchFamily="66" charset="0"/>
              </a:rPr>
              <a:t> app under section ‘Payments’ then ‘Shop’.</a:t>
            </a:r>
          </a:p>
          <a:p>
            <a:pPr fontAlgn="base"/>
            <a:endParaRPr lang="en-GB" sz="2800" dirty="0">
              <a:latin typeface="XCCW Joined 6a" panose="03050602040000000000" pitchFamily="66" charset="0"/>
            </a:endParaRPr>
          </a:p>
          <a:p>
            <a:pPr marL="285750" indent="-285750" fontAlgn="base">
              <a:buFontTx/>
              <a:buChar char="-"/>
            </a:pPr>
            <a:r>
              <a:rPr lang="en-GB" sz="2800" dirty="0">
                <a:latin typeface="XCCW Joined 6a" panose="03050602040000000000" pitchFamily="66" charset="0"/>
              </a:rPr>
              <a:t>If anyone needs any help, please contact Mrs Whitfield or Mrs </a:t>
            </a:r>
            <a:r>
              <a:rPr lang="en-GB" sz="2800" dirty="0" err="1">
                <a:latin typeface="XCCW Joined 6a" panose="03050602040000000000" pitchFamily="66" charset="0"/>
              </a:rPr>
              <a:t>Cuttell</a:t>
            </a:r>
            <a:r>
              <a:rPr lang="en-GB" sz="2800" dirty="0">
                <a:latin typeface="XCCW Joined 6a" panose="03050602040000000000" pitchFamily="66" charset="0"/>
              </a:rPr>
              <a:t> in the school office.</a:t>
            </a:r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04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8798435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Not attending the residential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695934"/>
            <a:ext cx="10885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6a" panose="03050602040000000000" pitchFamily="66" charset="0"/>
              </a:rPr>
              <a:t>If your child is not attending the residential, they are expected to still come to school. </a:t>
            </a:r>
          </a:p>
          <a:p>
            <a:endParaRPr lang="en-GB" sz="3000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6a" panose="03050602040000000000" pitchFamily="66" charset="0"/>
              </a:rPr>
              <a:t>They will be taught in a different classroom within an alternative class by another teacher.</a:t>
            </a:r>
          </a:p>
        </p:txBody>
      </p:sp>
    </p:spTree>
    <p:extLst>
      <p:ext uri="{BB962C8B-B14F-4D97-AF65-F5344CB8AC3E}">
        <p14:creationId xmlns:p14="http://schemas.microsoft.com/office/powerpoint/2010/main" val="205476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670622"/>
            <a:ext cx="6106554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Finally…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714595"/>
            <a:ext cx="1088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6a" panose="03050602040000000000" pitchFamily="66" charset="0"/>
              </a:rPr>
              <a:t>Please ensure that your child’s </a:t>
            </a:r>
            <a:r>
              <a:rPr lang="en-GB" sz="3000" dirty="0">
                <a:solidFill>
                  <a:srgbClr val="FF0000"/>
                </a:solidFill>
                <a:latin typeface="XCCW Joined 6a" panose="03050602040000000000" pitchFamily="66" charset="0"/>
              </a:rPr>
              <a:t>NAME</a:t>
            </a:r>
            <a:r>
              <a:rPr lang="en-GB" sz="3000" dirty="0">
                <a:latin typeface="XCCW Joined 6a" panose="03050602040000000000" pitchFamily="66" charset="0"/>
              </a:rPr>
              <a:t> is </a:t>
            </a:r>
            <a:r>
              <a:rPr lang="en-GB" sz="3000" dirty="0">
                <a:solidFill>
                  <a:srgbClr val="FF0000"/>
                </a:solidFill>
                <a:latin typeface="XCCW Joined 6a" panose="03050602040000000000" pitchFamily="66" charset="0"/>
              </a:rPr>
              <a:t>ON</a:t>
            </a:r>
            <a:r>
              <a:rPr lang="en-GB" sz="3000" dirty="0">
                <a:latin typeface="XCCW Joined 6a" panose="03050602040000000000" pitchFamily="66" charset="0"/>
              </a:rPr>
              <a:t> </a:t>
            </a:r>
            <a:r>
              <a:rPr lang="en-GB" sz="3000" dirty="0">
                <a:solidFill>
                  <a:srgbClr val="FF0000"/>
                </a:solidFill>
                <a:latin typeface="XCCW Joined 6a" panose="03050602040000000000" pitchFamily="66" charset="0"/>
              </a:rPr>
              <a:t>EVERY ITEM </a:t>
            </a:r>
            <a:r>
              <a:rPr lang="en-GB" sz="3000" dirty="0">
                <a:latin typeface="XCCW Joined 6a" panose="03050602040000000000" pitchFamily="66" charset="0"/>
              </a:rPr>
              <a:t>that belongs to them.</a:t>
            </a:r>
            <a:endParaRPr lang="en-GB" sz="30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93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670622"/>
            <a:ext cx="10571252" cy="2758378"/>
          </a:xfrm>
        </p:spPr>
        <p:txBody>
          <a:bodyPr/>
          <a:lstStyle/>
          <a:p>
            <a:pPr algn="ctr"/>
            <a:r>
              <a:rPr lang="en-GB" sz="4000" b="1" dirty="0">
                <a:latin typeface="XCCW Joined 6a" panose="03050602040000000000" pitchFamily="66" charset="0"/>
              </a:rPr>
              <a:t>Thank you for coming and we hope to see all our Year 4 children at </a:t>
            </a:r>
            <a:r>
              <a:rPr lang="en-GB" sz="4000" b="1" dirty="0" err="1">
                <a:latin typeface="XCCW Joined 6a" panose="03050602040000000000" pitchFamily="66" charset="0"/>
              </a:rPr>
              <a:t>Austerfield</a:t>
            </a:r>
            <a:r>
              <a:rPr lang="en-GB" sz="4000" b="1" dirty="0">
                <a:latin typeface="XCCW Joined 6a" panose="03050602040000000000" pitchFamily="66" charset="0"/>
              </a:rPr>
              <a:t> next summer.</a:t>
            </a:r>
          </a:p>
        </p:txBody>
      </p:sp>
    </p:spTree>
    <p:extLst>
      <p:ext uri="{BB962C8B-B14F-4D97-AF65-F5344CB8AC3E}">
        <p14:creationId xmlns:p14="http://schemas.microsoft.com/office/powerpoint/2010/main" val="239812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2715" y="32002"/>
            <a:ext cx="6106554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Itinerary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579997" y="625626"/>
            <a:ext cx="108850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u="sng" dirty="0">
                <a:latin typeface="XCCW Joined 6a" panose="03050602040000000000" pitchFamily="66" charset="0"/>
              </a:rPr>
              <a:t>Day one</a:t>
            </a:r>
          </a:p>
          <a:p>
            <a:endParaRPr lang="en-GB" sz="2300" b="1" u="sng" dirty="0">
              <a:latin typeface="XCCW Joined 6a" panose="03050602040000000000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Welcome game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Introduction to activity number one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12pm – 1pm – Lunch (brought from home)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1.30pm – 3.30pm – Activity number two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3.30pm – 5pm – Tea (brought from the pub)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6.00pm – 8pm – Free time</a:t>
            </a:r>
          </a:p>
          <a:p>
            <a:endParaRPr lang="en-GB" sz="2300" dirty="0">
              <a:latin typeface="XCCW Joined 6a" panose="03050602040000000000" pitchFamily="66" charset="0"/>
            </a:endParaRPr>
          </a:p>
          <a:p>
            <a:r>
              <a:rPr lang="en-GB" sz="2300" b="1" u="sng" dirty="0">
                <a:latin typeface="XCCW Joined 6a" panose="03050602040000000000" pitchFamily="66" charset="0"/>
              </a:rPr>
              <a:t>Day two</a:t>
            </a:r>
          </a:p>
          <a:p>
            <a:endParaRPr lang="en-GB" sz="2300" b="1" u="sng" dirty="0">
              <a:latin typeface="XCCW Joined 6a" panose="03050602040000000000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Approximately 9am – Breakfast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Move bags to a safe room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9.30am – A re-run from the day before</a:t>
            </a: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2.30pm – Leave </a:t>
            </a:r>
            <a:r>
              <a:rPr lang="en-GB" sz="2300" dirty="0" err="1">
                <a:latin typeface="XCCW Joined 6a" panose="03050602040000000000" pitchFamily="66" charset="0"/>
              </a:rPr>
              <a:t>Austerfield</a:t>
            </a:r>
            <a:endParaRPr lang="en-GB" sz="2300" dirty="0">
              <a:latin typeface="XCCW Joined 6a" panose="03050602040000000000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2300" dirty="0">
                <a:latin typeface="XCCW Joined 6a" panose="03050602040000000000" pitchFamily="66" charset="0"/>
              </a:rPr>
              <a:t>3.15pm – Arrive at Brooke</a:t>
            </a:r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074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670622"/>
            <a:ext cx="7408174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Possible Activities </a:t>
            </a:r>
            <a:r>
              <a:rPr lang="en-GB" sz="4000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579997" y="1490659"/>
            <a:ext cx="10885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  <a:ea typeface="Calibri" panose="020F0502020204030204" pitchFamily="34" charset="0"/>
              </a:rPr>
              <a:t>Marvellous Minibeasts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  <a:ea typeface="Calibri" panose="020F0502020204030204" pitchFamily="34" charset="0"/>
              </a:rPr>
              <a:t>Campfire sing along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XCCW Joined 6a" panose="03050602040000000000" pitchFamily="66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  <a:ea typeface="Calibri" panose="020F0502020204030204" pitchFamily="34" charset="0"/>
              </a:rPr>
              <a:t>Team Building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  <a:ea typeface="Calibri" panose="020F0502020204030204" pitchFamily="34" charset="0"/>
              </a:rPr>
              <a:t>Orienteering</a:t>
            </a:r>
          </a:p>
          <a:p>
            <a:pPr>
              <a:spcAft>
                <a:spcPts val="0"/>
              </a:spcAft>
            </a:pPr>
            <a:endParaRPr lang="en-GB" sz="2400" dirty="0">
              <a:latin typeface="XCCW Joined 6a" panose="03050602040000000000" pitchFamily="66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  <a:ea typeface="Calibri" panose="020F0502020204030204" pitchFamily="34" charset="0"/>
              </a:rPr>
              <a:t>Wild Art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XCCW Joined 6a" panose="03050602040000000000" pitchFamily="66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8D15B-720E-4124-911F-C21830D2A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4428" y="737876"/>
            <a:ext cx="3891471" cy="2918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9E1B53-E954-46C4-AF66-CC317B6CD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33892" y="3180614"/>
            <a:ext cx="3724216" cy="27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3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314332"/>
            <a:ext cx="4710112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Food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057409"/>
            <a:ext cx="10885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XCCW Joined 6a" panose="03050602040000000000" pitchFamily="66" charset="0"/>
              </a:rPr>
              <a:t>Thursday 23</a:t>
            </a:r>
            <a:r>
              <a:rPr lang="en-GB" sz="2400" b="1" baseline="30000" dirty="0">
                <a:latin typeface="XCCW Joined 6a" panose="03050602040000000000" pitchFamily="66" charset="0"/>
              </a:rPr>
              <a:t>rd</a:t>
            </a:r>
            <a:r>
              <a:rPr lang="en-GB" sz="2400" b="1" dirty="0">
                <a:latin typeface="XCCW Joined 6a" panose="03050602040000000000" pitchFamily="66" charset="0"/>
              </a:rPr>
              <a:t> May 2024 </a:t>
            </a:r>
          </a:p>
          <a:p>
            <a:pPr marL="457200" indent="-457200">
              <a:buFontTx/>
              <a:buChar char="-"/>
            </a:pPr>
            <a:r>
              <a:rPr lang="en-GB" sz="2400" b="1" dirty="0">
                <a:latin typeface="XCCW Joined 6a" panose="03050602040000000000" pitchFamily="66" charset="0"/>
              </a:rPr>
              <a:t>Lunch</a:t>
            </a:r>
            <a:r>
              <a:rPr lang="en-GB" sz="2400" dirty="0">
                <a:latin typeface="XCCW Joined 6a" panose="03050602040000000000" pitchFamily="66" charset="0"/>
              </a:rPr>
              <a:t> – Children will take their own packed lunch. </a:t>
            </a:r>
          </a:p>
          <a:p>
            <a:pPr marL="457200" indent="-457200">
              <a:buFontTx/>
              <a:buChar char="-"/>
            </a:pPr>
            <a:r>
              <a:rPr lang="en-GB" sz="2400" b="1" dirty="0">
                <a:latin typeface="XCCW Joined 6a" panose="03050602040000000000" pitchFamily="66" charset="0"/>
              </a:rPr>
              <a:t>Tea</a:t>
            </a:r>
            <a:r>
              <a:rPr lang="en-GB" sz="2400" dirty="0">
                <a:latin typeface="XCCW Joined 6a" panose="03050602040000000000" pitchFamily="66" charset="0"/>
              </a:rPr>
              <a:t> – A pub tea will be delivered to </a:t>
            </a:r>
            <a:r>
              <a:rPr lang="en-GB" sz="2400" dirty="0" err="1">
                <a:latin typeface="XCCW Joined 6a" panose="03050602040000000000" pitchFamily="66" charset="0"/>
              </a:rPr>
              <a:t>Austerfield</a:t>
            </a:r>
            <a:r>
              <a:rPr lang="en-GB" sz="2400" dirty="0">
                <a:latin typeface="XCCW Joined 6a" panose="03050602040000000000" pitchFamily="66" charset="0"/>
              </a:rPr>
              <a:t> for the children to enjoy. The choices are likely to be pork sausage, jumbo fish fingers, creamy cheese pasta, creamy ham pasta, chicken nuggets and margarita pizza. </a:t>
            </a:r>
          </a:p>
          <a:p>
            <a:pPr marL="457200" indent="-457200">
              <a:buFontTx/>
              <a:buChar char="-"/>
            </a:pPr>
            <a:endParaRPr lang="en-GB" sz="2400" dirty="0">
              <a:latin typeface="XCCW Joined 6a" panose="03050602040000000000" pitchFamily="66" charset="0"/>
            </a:endParaRPr>
          </a:p>
          <a:p>
            <a:r>
              <a:rPr lang="en-GB" sz="2400" b="1" dirty="0">
                <a:latin typeface="XCCW Joined 6a" panose="03050602040000000000" pitchFamily="66" charset="0"/>
              </a:rPr>
              <a:t>Friday 24</a:t>
            </a:r>
            <a:r>
              <a:rPr lang="en-GB" sz="2400" b="1" baseline="30000" dirty="0">
                <a:latin typeface="XCCW Joined 6a" panose="03050602040000000000" pitchFamily="66" charset="0"/>
              </a:rPr>
              <a:t>th</a:t>
            </a:r>
            <a:r>
              <a:rPr lang="en-GB" sz="2400" b="1" dirty="0">
                <a:latin typeface="XCCW Joined 6a" panose="03050602040000000000" pitchFamily="66" charset="0"/>
              </a:rPr>
              <a:t> May 2024 </a:t>
            </a:r>
          </a:p>
          <a:p>
            <a:pPr marL="457200" indent="-457200">
              <a:buFontTx/>
              <a:buChar char="-"/>
            </a:pPr>
            <a:r>
              <a:rPr lang="en-GB" sz="2400" b="1" dirty="0">
                <a:latin typeface="XCCW Joined 6a" panose="03050602040000000000" pitchFamily="66" charset="0"/>
              </a:rPr>
              <a:t>Breakfast</a:t>
            </a:r>
            <a:r>
              <a:rPr lang="en-GB" sz="2400" dirty="0">
                <a:latin typeface="XCCW Joined 6a" panose="03050602040000000000" pitchFamily="66" charset="0"/>
              </a:rPr>
              <a:t> – a buffet breakfast, including cereal and toast.</a:t>
            </a:r>
          </a:p>
          <a:p>
            <a:pPr marL="457200" indent="-457200">
              <a:buFontTx/>
              <a:buChar char="-"/>
            </a:pPr>
            <a:r>
              <a:rPr lang="en-GB" sz="2400" b="1" dirty="0">
                <a:latin typeface="XCCW Joined 6a" panose="03050602040000000000" pitchFamily="66" charset="0"/>
              </a:rPr>
              <a:t>Lunch</a:t>
            </a:r>
            <a:r>
              <a:rPr lang="en-GB" sz="2400" dirty="0">
                <a:latin typeface="XCCW Joined 6a" panose="03050602040000000000" pitchFamily="66" charset="0"/>
              </a:rPr>
              <a:t> – Sandwiches will be provided the choices are likely to be ham, jam, cheese and tuna. </a:t>
            </a:r>
          </a:p>
          <a:p>
            <a:pPr marL="457200" indent="-457200">
              <a:buFontTx/>
              <a:buChar char="-"/>
            </a:pPr>
            <a:endParaRPr lang="en-GB" sz="2400" dirty="0">
              <a:latin typeface="XCCW Joined 6a" panose="03050602040000000000" pitchFamily="66" charset="0"/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  <a:latin typeface="XCCW Joined 6a" panose="03050602040000000000" pitchFamily="66" charset="0"/>
              </a:rPr>
              <a:t>Teas and lunches will be pre ordered before the trip. </a:t>
            </a:r>
          </a:p>
        </p:txBody>
      </p:sp>
    </p:spTree>
    <p:extLst>
      <p:ext uri="{BB962C8B-B14F-4D97-AF65-F5344CB8AC3E}">
        <p14:creationId xmlns:p14="http://schemas.microsoft.com/office/powerpoint/2010/main" val="148865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9499" y="456018"/>
            <a:ext cx="6906654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Sleeping arrangements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382887" y="1406685"/>
            <a:ext cx="807064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Prior to the trip, the children will be asked of three friends they would like to be in their tepee. The children will be guaranteed at least </a:t>
            </a:r>
            <a:r>
              <a:rPr lang="en-GB" sz="2200" b="1" dirty="0">
                <a:latin typeface="XCCW Joined 6a" panose="03050602040000000000" pitchFamily="66" charset="0"/>
              </a:rPr>
              <a:t>one friend </a:t>
            </a:r>
            <a:r>
              <a:rPr lang="en-GB" sz="2200" dirty="0">
                <a:latin typeface="XCCW Joined 6a" panose="03050602040000000000" pitchFamily="66" charset="0"/>
              </a:rPr>
              <a:t>from their list of three.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Tepees (6 to a tepee)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Girls and boys will be kept separate.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Teacher tents will be dotted around the entire sleeping area.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FF0000"/>
                </a:solidFill>
                <a:latin typeface="XCCW Joined 6a" panose="03050602040000000000" pitchFamily="66" charset="0"/>
              </a:rPr>
              <a:t>Children will need to bring their own pillows and sleeping bags.</a:t>
            </a:r>
            <a:endParaRPr lang="en-GB" sz="2200" dirty="0">
              <a:latin typeface="XCCW Joined 6a" panose="03050602040000000000" pitchFamily="66" charset="0"/>
            </a:endParaRPr>
          </a:p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C4033-0625-451C-B292-774FC477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923" y="4233475"/>
            <a:ext cx="4351838" cy="24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2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54564" y="456018"/>
            <a:ext cx="7604449" cy="736063"/>
          </a:xfrm>
        </p:spPr>
        <p:txBody>
          <a:bodyPr/>
          <a:lstStyle/>
          <a:p>
            <a:r>
              <a:rPr lang="en-GB" sz="4000" dirty="0"/>
              <a:t>	</a:t>
            </a:r>
            <a:r>
              <a:rPr lang="en-GB" sz="4000" b="1" u="sng" dirty="0">
                <a:latin typeface="XCCW Joined 6a" panose="03050602040000000000" pitchFamily="66" charset="0"/>
              </a:rPr>
              <a:t>Thursday 23</a:t>
            </a:r>
            <a:r>
              <a:rPr lang="en-GB" sz="4000" b="1" u="sng" baseline="30000" dirty="0">
                <a:latin typeface="XCCW Joined 6a" panose="03050602040000000000" pitchFamily="66" charset="0"/>
              </a:rPr>
              <a:t>rd</a:t>
            </a:r>
            <a:r>
              <a:rPr lang="en-GB" sz="4000" b="1" u="sng" dirty="0">
                <a:latin typeface="XCCW Joined 6a" panose="03050602040000000000" pitchFamily="66" charset="0"/>
              </a:rPr>
              <a:t> May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448201" y="1255157"/>
            <a:ext cx="1088505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Children should arrive at school at </a:t>
            </a:r>
            <a:r>
              <a:rPr lang="en-GB" sz="2400" dirty="0">
                <a:solidFill>
                  <a:srgbClr val="FF0000"/>
                </a:solidFill>
                <a:latin typeface="XCCW Joined 6a" panose="03050602040000000000" pitchFamily="66" charset="0"/>
              </a:rPr>
              <a:t>8.45am</a:t>
            </a:r>
          </a:p>
          <a:p>
            <a:endParaRPr lang="en-GB" dirty="0">
              <a:solidFill>
                <a:srgbClr val="FF0000"/>
              </a:solidFill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Children should be wearing clothes that may get dirty or wet 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Children should come to their normal classroom with all their belongings for the residential</a:t>
            </a:r>
          </a:p>
          <a:p>
            <a:r>
              <a:rPr lang="en-GB" sz="2400" dirty="0">
                <a:latin typeface="XCCW Joined 6a" panose="03050602040000000000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Children will be registered and we will set off at </a:t>
            </a:r>
            <a:r>
              <a:rPr lang="en-GB" sz="2400" dirty="0">
                <a:solidFill>
                  <a:srgbClr val="FF0000"/>
                </a:solidFill>
                <a:latin typeface="XCCW Joined 6a" panose="03050602040000000000" pitchFamily="66" charset="0"/>
              </a:rPr>
              <a:t>9:00am </a:t>
            </a:r>
            <a:r>
              <a:rPr lang="en-GB" sz="2400" dirty="0">
                <a:latin typeface="XCCW Joined 6a" panose="03050602040000000000" pitchFamily="66" charset="0"/>
              </a:rPr>
              <a:t>(You are more than welcome to wave us off at the front of school.</a:t>
            </a:r>
          </a:p>
          <a:p>
            <a:endParaRPr lang="en-GB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XCCW Joined 6a" panose="03050602040000000000" pitchFamily="66" charset="0"/>
              </a:rPr>
              <a:t>Provide your child with a packed lunch for dinner on this day</a:t>
            </a:r>
          </a:p>
        </p:txBody>
      </p:sp>
    </p:spTree>
    <p:extLst>
      <p:ext uri="{BB962C8B-B14F-4D97-AF65-F5344CB8AC3E}">
        <p14:creationId xmlns:p14="http://schemas.microsoft.com/office/powerpoint/2010/main" val="147975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5" y="400034"/>
            <a:ext cx="4710112" cy="736063"/>
          </a:xfrm>
        </p:spPr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Packing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355286"/>
            <a:ext cx="108850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Old clothes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Tops and jumpers (including long sleeved)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Trousers/shorts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Underwear and socks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Towel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Toiletries (no sprays)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Trainers x2 (in case one gets wet)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Appropriate footwear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>
                <a:latin typeface="XCCW Joined 6a" panose="03050602040000000000" pitchFamily="66" charset="0"/>
              </a:rPr>
              <a:t>Warm pyjamas</a:t>
            </a:r>
            <a:endParaRPr lang="en-GB" sz="2200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Warm clothing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Water bottle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Rucksack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Torch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XCCW Joined 6a" panose="03050602040000000000" pitchFamily="66" charset="0"/>
              </a:rPr>
              <a:t>Sun cream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89888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3474" y="670622"/>
            <a:ext cx="6503105" cy="736063"/>
          </a:xfrm>
        </p:spPr>
        <p:txBody>
          <a:bodyPr/>
          <a:lstStyle/>
          <a:p>
            <a:r>
              <a:rPr lang="en-GB" sz="4000" u="sng" dirty="0">
                <a:latin typeface="XCCW Joined 6a" panose="03050602040000000000" pitchFamily="66" charset="0"/>
              </a:rPr>
              <a:t>Items not allowed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751918"/>
            <a:ext cx="10885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6a" panose="03050602040000000000" pitchFamily="66" charset="0"/>
              </a:rPr>
              <a:t>Any electronic item </a:t>
            </a:r>
          </a:p>
          <a:p>
            <a:endParaRPr lang="en-GB" sz="3000" dirty="0">
              <a:latin typeface="XCCW Joined 6a" panose="0305060204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6a" panose="03050602040000000000" pitchFamily="66" charset="0"/>
              </a:rPr>
              <a:t>Any snack other than their packed lunch for Thursday</a:t>
            </a:r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22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19700C-BCC9-42A3-B4E3-F3F4FE35A6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4000" b="1" u="sng" dirty="0">
                <a:latin typeface="XCCW Joined 6a" panose="03050602040000000000" pitchFamily="66" charset="0"/>
              </a:rPr>
              <a:t>Medication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A106E-2AAD-4DDC-B9DF-1FF259D3A066}"/>
              </a:ext>
            </a:extLst>
          </p:cNvPr>
          <p:cNvSpPr txBox="1"/>
          <p:nvPr/>
        </p:nvSpPr>
        <p:spPr>
          <a:xfrm>
            <a:off x="653475" y="1882547"/>
            <a:ext cx="10885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latin typeface="XCCW Joined 6a" panose="03050602040000000000" pitchFamily="66" charset="0"/>
              </a:rPr>
              <a:t>If your child requires any form of medication, please inform the office as soon as you can prior to the trip, as a form will need to be signed and staff notified.</a:t>
            </a:r>
          </a:p>
        </p:txBody>
      </p:sp>
    </p:spTree>
    <p:extLst>
      <p:ext uri="{BB962C8B-B14F-4D97-AF65-F5344CB8AC3E}">
        <p14:creationId xmlns:p14="http://schemas.microsoft.com/office/powerpoint/2010/main" val="241221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4b37023-dd18-47de-8f0d-e40308af0c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823B494E6914393D91BF9D1BDDBDD" ma:contentTypeVersion="16" ma:contentTypeDescription="Create a new document." ma:contentTypeScope="" ma:versionID="380200fa7084ba2da6afa58aef0d4b94">
  <xsd:schema xmlns:xsd="http://www.w3.org/2001/XMLSchema" xmlns:xs="http://www.w3.org/2001/XMLSchema" xmlns:p="http://schemas.microsoft.com/office/2006/metadata/properties" xmlns:ns3="84b37023-dd18-47de-8f0d-e40308af0cc7" xmlns:ns4="07b58688-0c8b-4bb6-8f86-e64b250fe76e" targetNamespace="http://schemas.microsoft.com/office/2006/metadata/properties" ma:root="true" ma:fieldsID="e7ca773032bdae9e2ddb6749403eb401" ns3:_="" ns4:_="">
    <xsd:import namespace="84b37023-dd18-47de-8f0d-e40308af0cc7"/>
    <xsd:import namespace="07b58688-0c8b-4bb6-8f86-e64b250fe7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37023-dd18-47de-8f0d-e40308af0c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58688-0c8b-4bb6-8f86-e64b250fe76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34ED5-63C2-489C-8CA7-809A1B35E7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392D2A-35FC-427A-ACFE-BC7F37A40FA8}">
  <ds:schemaRefs>
    <ds:schemaRef ds:uri="http://purl.org/dc/elements/1.1/"/>
    <ds:schemaRef ds:uri="http://schemas.microsoft.com/office/2006/metadata/properties"/>
    <ds:schemaRef ds:uri="http://purl.org/dc/terms/"/>
    <ds:schemaRef ds:uri="84b37023-dd18-47de-8f0d-e40308af0cc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7b58688-0c8b-4bb6-8f86-e64b250fe7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E289A6-ABDC-4058-B096-850752C94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b37023-dd18-47de-8f0d-e40308af0cc7"/>
    <ds:schemaRef ds:uri="07b58688-0c8b-4bb6-8f86-e64b250fe7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621</Words>
  <Application>Microsoft Office PowerPoint</Application>
  <PresentationFormat>Widescreen</PresentationFormat>
  <Paragraphs>117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XCCW Joined 6a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Wildbore</dc:creator>
  <cp:lastModifiedBy>Joanne Whitfield</cp:lastModifiedBy>
  <cp:revision>41</cp:revision>
  <dcterms:created xsi:type="dcterms:W3CDTF">2020-10-15T09:24:47Z</dcterms:created>
  <dcterms:modified xsi:type="dcterms:W3CDTF">2023-09-26T08:42:11Z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0x010100FFD823B494E6914393D91BF9D1BDDBDD</vt:lpwstr>
  </property>
  <property fmtid="{D5CDD505-2E9C-101B-9397-08002B2CF9AE}" pid="3" name="MediaServiceImageTags">
    <vt:lpwstr/>
  </property>
</Properties>
</file>