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95" r:id="rId6"/>
    <p:sldId id="310" r:id="rId7"/>
    <p:sldId id="308" r:id="rId8"/>
    <p:sldId id="309" r:id="rId9"/>
    <p:sldId id="311" r:id="rId10"/>
    <p:sldId id="305" r:id="rId11"/>
    <p:sldId id="306" r:id="rId12"/>
    <p:sldId id="307" r:id="rId13"/>
    <p:sldId id="312" r:id="rId14"/>
    <p:sldId id="313" r:id="rId15"/>
    <p:sldId id="303" r:id="rId16"/>
    <p:sldId id="280" r:id="rId1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50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21E45-D48F-4D77-A1BB-CE341EF2F7FF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9767B-8619-434D-9594-C4D019A3C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95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4C61F59-96CB-47C7-BD88-717564018466}" type="datetimeFigureOut">
              <a:rPr lang="en-GB"/>
              <a:pPr/>
              <a:t>27/09/2023</a:t>
            </a:fld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7A3EC8F-E364-4221-A0AE-014F4B0C602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37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1395BF-12E2-43DB-84AC-9D29D6625EDF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4E1E2-EE72-43D0-9B74-9DDCEBC939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0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D9D3E9-93C8-4ACB-948E-A4A85FE04042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DA4EC-0887-416F-B60B-9AD821F91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8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D9D3E9-93C8-4ACB-948E-A4A85FE04042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DA4EC-0887-416F-B60B-9AD821F91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4343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D9D3E9-93C8-4ACB-948E-A4A85FE04042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DA4EC-0887-416F-B60B-9AD821F91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1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D9D3E9-93C8-4ACB-948E-A4A85FE04042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DA4EC-0887-416F-B60B-9AD821F91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08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D9D3E9-93C8-4ACB-948E-A4A85FE04042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DA4EC-0887-416F-B60B-9AD821F91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21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6D71F0-916E-4C1D-8C65-AA6715D89DF6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1850FF-FDA7-4955-A761-6ECC556F73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27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A870A-EA59-41D3-B3E5-65CD132CB82F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81C520-5D70-4C18-BA28-0A87C4466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7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C221DE-13E3-4068-9B4A-5C65E91ADFE0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900-8F0E-4077-92D1-650E4817CD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7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41C643-1D5F-4F5E-8C5C-F416FDEF7559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A6E13-EC8F-4BC9-8C86-C7A53AB650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B3A1F-B2ED-4384-A32E-A24BBAF45519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A5CC9-9FEC-4E71-A269-69FB72C9A7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B7EB0-CF51-4361-ABA9-05C12A58353B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1B943-DF44-49C1-BCF1-A4B19D8ADE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6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B1711-87FB-4162-8F2D-636D7C95E9D1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966FE-7D74-477F-A515-1F71A28656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1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3FDC2C-D00B-414C-8234-CA21D5D42755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595359-9D27-4B41-B341-C5A46ED5B1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0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C8373F-4001-4A79-9F4A-9B22AE285D4E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5E34A2-396C-46E3-8007-7C3F42BA4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1AC869-C8FF-43A0-8285-472C487C1ACD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D420E-55D6-4B82-869D-9DF8EBB0D1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9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D9D3E9-93C8-4ACB-948E-A4A85FE04042}" type="datetimeFigureOut">
              <a:rPr lang="en-US" smtClean="0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05DA4EC-0887-416F-B60B-9AD821F91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9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755576" y="3861048"/>
            <a:ext cx="7729350" cy="1767075"/>
          </a:xfrm>
        </p:spPr>
        <p:txBody>
          <a:bodyPr/>
          <a:lstStyle/>
          <a:p>
            <a:pPr algn="ctr" eaLnBrk="1" hangingPunct="1"/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Residential Trip 2024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:\Misc resources\logo 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39"/>
          <a:stretch/>
        </p:blipFill>
        <p:spPr bwMode="auto">
          <a:xfrm>
            <a:off x="1875524" y="974723"/>
            <a:ext cx="2552460" cy="214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2067192" cy="19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– A Typical day at PGL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3A956-0E98-4B66-B1EB-E85AF8659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8" t="29773" r="32653" b="23061"/>
          <a:stretch/>
        </p:blipFill>
        <p:spPr>
          <a:xfrm>
            <a:off x="275217" y="1297008"/>
            <a:ext cx="8593565" cy="42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8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– What will I need?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5AFD2D-A5DE-46A3-BB99-8F592B40E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53" t="18889" r="38061" b="18163"/>
          <a:stretch/>
        </p:blipFill>
        <p:spPr>
          <a:xfrm rot="316675">
            <a:off x="2379306" y="1179023"/>
            <a:ext cx="3666930" cy="53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6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 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9FC25-64AE-4F46-95CD-9D61936C5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69" b="13173"/>
          <a:stretch/>
        </p:blipFill>
        <p:spPr>
          <a:xfrm>
            <a:off x="247262" y="1124744"/>
            <a:ext cx="8649476" cy="3662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64049D-4255-40E6-8AA4-1BB9D28CE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2" t="17982" r="13980" b="13810"/>
          <a:stretch/>
        </p:blipFill>
        <p:spPr>
          <a:xfrm>
            <a:off x="3592286" y="3805024"/>
            <a:ext cx="5374431" cy="2866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124826-58D1-4F06-BF73-BA8B080E0A1F}"/>
              </a:ext>
            </a:extLst>
          </p:cNvPr>
          <p:cNvSpPr/>
          <p:nvPr/>
        </p:nvSpPr>
        <p:spPr>
          <a:xfrm>
            <a:off x="1073597" y="5394955"/>
            <a:ext cx="1911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Visit the website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897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4868" y="437322"/>
            <a:ext cx="8729225" cy="1767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now? 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24642E-4FFC-45CB-85EB-42DC8708F535}"/>
              </a:ext>
            </a:extLst>
          </p:cNvPr>
          <p:cNvSpPr/>
          <p:nvPr/>
        </p:nvSpPr>
        <p:spPr>
          <a:xfrm>
            <a:off x="493903" y="1611477"/>
            <a:ext cx="8155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If you want your child to go, please take and complete the letter.</a:t>
            </a:r>
          </a:p>
          <a:p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If you have any questions regarding the trip please contact the school office in the first instance.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04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– What is it?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D107A8-FB64-4A27-A7E9-BCC6A5943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 t="12721" r="78265" b="76576"/>
          <a:stretch/>
        </p:blipFill>
        <p:spPr>
          <a:xfrm>
            <a:off x="7536537" y="160337"/>
            <a:ext cx="1394738" cy="1192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C0E6D-C2E0-43BF-9492-8F36344D2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86" t="15986" r="32551" b="29955"/>
          <a:stretch/>
        </p:blipFill>
        <p:spPr>
          <a:xfrm>
            <a:off x="6125357" y="1651518"/>
            <a:ext cx="2649895" cy="44363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D3B22D-29CD-42BB-92A1-ACC0B7E458A9}"/>
              </a:ext>
            </a:extLst>
          </p:cNvPr>
          <p:cNvSpPr/>
          <p:nvPr/>
        </p:nvSpPr>
        <p:spPr>
          <a:xfrm>
            <a:off x="365125" y="1192033"/>
            <a:ext cx="554115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NeueW02-45Ligh"/>
              </a:rPr>
              <a:t>Just ten miles north of Grantham, there’s over 65 acres of space for your children to enjoy at </a:t>
            </a:r>
            <a:r>
              <a:rPr lang="en-GB" dirty="0" err="1">
                <a:latin typeface="HelveticaNeueW02-45Ligh"/>
              </a:rPr>
              <a:t>Caythorpe</a:t>
            </a:r>
            <a:r>
              <a:rPr lang="en-GB" dirty="0">
                <a:latin typeface="HelveticaNeueW02-45Ligh"/>
              </a:rPr>
              <a:t> Court, packed full of adventure activities on land and water. From high ropes to the giant swing, each challenge will help pupils reach further and achieve more.</a:t>
            </a:r>
          </a:p>
          <a:p>
            <a:endParaRPr lang="en-GB" b="0" i="0" dirty="0">
              <a:effectLst/>
              <a:latin typeface="HelveticaNeueW02-45Ligh"/>
            </a:endParaRPr>
          </a:p>
          <a:p>
            <a:endParaRPr lang="en-GB" dirty="0">
              <a:latin typeface="HelveticaNeueW02-45Ligh"/>
            </a:endParaRPr>
          </a:p>
          <a:p>
            <a:pPr algn="ctr"/>
            <a:r>
              <a:rPr lang="en-GB" dirty="0"/>
              <a:t>The 3-day, 2-night residential will take place on </a:t>
            </a:r>
            <a:r>
              <a:rPr lang="en-GB" b="1" dirty="0"/>
              <a:t>Wednesday 11th September </a:t>
            </a:r>
          </a:p>
          <a:p>
            <a:pPr algn="ctr"/>
            <a:r>
              <a:rPr lang="en-GB" b="1" dirty="0"/>
              <a:t>to </a:t>
            </a:r>
          </a:p>
          <a:p>
            <a:pPr algn="ctr"/>
            <a:r>
              <a:rPr lang="en-GB" b="1" dirty="0"/>
              <a:t>Friday 13th September 2024</a:t>
            </a:r>
          </a:p>
          <a:p>
            <a:pPr algn="ctr"/>
            <a:endParaRPr lang="en-GB" b="1" i="0" dirty="0">
              <a:effectLst/>
              <a:latin typeface="HelveticaNeueW02-45Ligh"/>
            </a:endParaRPr>
          </a:p>
          <a:p>
            <a:pPr algn="ctr"/>
            <a:endParaRPr lang="en-GB" b="1" dirty="0">
              <a:latin typeface="HelveticaNeueW02-45Ligh"/>
            </a:endParaRPr>
          </a:p>
          <a:p>
            <a:pPr algn="ctr"/>
            <a:r>
              <a:rPr lang="en-GB" dirty="0"/>
              <a:t>The price of the trip per child will be £</a:t>
            </a:r>
            <a:r>
              <a:rPr lang="en-GB" b="1" dirty="0"/>
              <a:t>295</a:t>
            </a:r>
            <a:r>
              <a:rPr lang="en-GB" dirty="0"/>
              <a:t>. The price will include accommodation, activities, breakfast, lunch, dinner, supper, bedding and transportation. The only additional cost to parents will be if they wish to provide a little spending money.</a:t>
            </a:r>
            <a:endParaRPr lang="en-GB" b="1" i="0" dirty="0">
              <a:effectLst/>
              <a:latin typeface="HelveticaNeueW02-45Ligh"/>
            </a:endParaRPr>
          </a:p>
        </p:txBody>
      </p:sp>
    </p:spTree>
    <p:extLst>
      <p:ext uri="{BB962C8B-B14F-4D97-AF65-F5344CB8AC3E}">
        <p14:creationId xmlns:p14="http://schemas.microsoft.com/office/powerpoint/2010/main" val="160520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– Why should I go to PGL?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25464A-A26D-430C-8711-E9B397AF797F}"/>
              </a:ext>
            </a:extLst>
          </p:cNvPr>
          <p:cNvSpPr/>
          <p:nvPr/>
        </p:nvSpPr>
        <p:spPr>
          <a:xfrm>
            <a:off x="2965419" y="492908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Build relationships</a:t>
            </a:r>
          </a:p>
          <a:p>
            <a:r>
              <a:rPr lang="en-GB" dirty="0"/>
              <a:t>Develop perseverance</a:t>
            </a:r>
          </a:p>
          <a:p>
            <a:r>
              <a:rPr lang="en-GB" dirty="0"/>
              <a:t>Demonstrate team work </a:t>
            </a:r>
          </a:p>
          <a:p>
            <a:r>
              <a:rPr lang="en-GB" dirty="0"/>
              <a:t>Improve their social skills</a:t>
            </a:r>
          </a:p>
          <a:p>
            <a:r>
              <a:rPr lang="en-GB" dirty="0"/>
              <a:t>Challenge themselves</a:t>
            </a:r>
          </a:p>
          <a:p>
            <a:r>
              <a:rPr lang="en-GB" dirty="0"/>
              <a:t>Take risks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48AD22-C24C-4070-9C35-6B5B2F7E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t="28687" r="42336" b="11938"/>
          <a:stretch>
            <a:fillRect/>
          </a:stretch>
        </p:blipFill>
        <p:spPr bwMode="auto">
          <a:xfrm>
            <a:off x="2726157" y="1051752"/>
            <a:ext cx="2218336" cy="22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ACF148-8C86-47BE-A8DE-2FCF2D376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28542" r="42606" b="13333"/>
          <a:stretch>
            <a:fillRect/>
          </a:stretch>
        </p:blipFill>
        <p:spPr bwMode="auto">
          <a:xfrm>
            <a:off x="5016107" y="2883964"/>
            <a:ext cx="2521312" cy="25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FC3317B-6EEA-4319-AEDB-98A011E0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6" t="36971" r="22124" b="21745"/>
          <a:stretch>
            <a:fillRect/>
          </a:stretch>
        </p:blipFill>
        <p:spPr bwMode="auto">
          <a:xfrm>
            <a:off x="3302876" y="3537562"/>
            <a:ext cx="1318724" cy="130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666BFBB-1AAA-404F-89E9-517062E4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9" t="36047" r="23207" b="23668"/>
          <a:stretch>
            <a:fillRect/>
          </a:stretch>
        </p:blipFill>
        <p:spPr bwMode="auto">
          <a:xfrm>
            <a:off x="5635690" y="1211148"/>
            <a:ext cx="1479469" cy="150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5DD92CD-8509-4C8A-8C58-E4F6D3F8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6919" r="22592" b="22610"/>
          <a:stretch>
            <a:fillRect/>
          </a:stretch>
        </p:blipFill>
        <p:spPr bwMode="auto">
          <a:xfrm>
            <a:off x="212725" y="1252861"/>
            <a:ext cx="1822236" cy="184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DE2E75B5-A5AF-4AE8-8127-A8945F05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5" t="37578" r="22855" b="23796"/>
          <a:stretch>
            <a:fillRect/>
          </a:stretch>
        </p:blipFill>
        <p:spPr bwMode="auto">
          <a:xfrm>
            <a:off x="627270" y="3649828"/>
            <a:ext cx="2281100" cy="22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58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– The Activities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6" name="Picture 2" descr="Year 8 trip to PGL Caythorpe Court | St. Hugh's School">
            <a:extLst>
              <a:ext uri="{FF2B5EF4-FFF2-40B4-BE49-F238E27FC236}">
                <a16:creationId xmlns:a16="http://schemas.microsoft.com/office/drawing/2014/main" id="{0E71EAF6-5BAC-4EB5-872E-3F1F3F249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1"/>
          <a:stretch/>
        </p:blipFill>
        <p:spPr bwMode="auto">
          <a:xfrm>
            <a:off x="5919031" y="220126"/>
            <a:ext cx="3039205" cy="27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estbourne School on Twitter: &quot;Oh my! 3G swing at PGL Caythorpe Court  Adventure Centre, Lincolnshire @PGLTravel https://t.co/LSdIsKNuQv&quot; / Twitter">
            <a:extLst>
              <a:ext uri="{FF2B5EF4-FFF2-40B4-BE49-F238E27FC236}">
                <a16:creationId xmlns:a16="http://schemas.microsoft.com/office/drawing/2014/main" id="{9E37FD45-EC75-49BD-8217-708C75192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10633" r="15818" b="11543"/>
          <a:stretch/>
        </p:blipFill>
        <p:spPr bwMode="auto">
          <a:xfrm>
            <a:off x="212725" y="1124744"/>
            <a:ext cx="2666914" cy="53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aythorpe Court Updates 2016 – Mayfield Primary School">
            <a:extLst>
              <a:ext uri="{FF2B5EF4-FFF2-40B4-BE49-F238E27FC236}">
                <a16:creationId xmlns:a16="http://schemas.microsoft.com/office/drawing/2014/main" id="{6B0500A1-174E-476D-B16F-BAE758529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70" y="3205171"/>
            <a:ext cx="2547815" cy="35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ear 6/7 PGL Caythorpe Court | Kirkburton Middle School">
            <a:extLst>
              <a:ext uri="{FF2B5EF4-FFF2-40B4-BE49-F238E27FC236}">
                <a16:creationId xmlns:a16="http://schemas.microsoft.com/office/drawing/2014/main" id="{D24FFDB3-A880-4917-BCCE-908B6F502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3" y="3205172"/>
            <a:ext cx="256063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6D42B5-8453-4094-8EC8-D2D98EDDE470}"/>
              </a:ext>
            </a:extLst>
          </p:cNvPr>
          <p:cNvSpPr/>
          <p:nvPr/>
        </p:nvSpPr>
        <p:spPr>
          <a:xfrm>
            <a:off x="3123718" y="1120676"/>
            <a:ext cx="2611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NeueW02-45Ligh"/>
              </a:rPr>
              <a:t>All activity sessions are led by well trained, enthusiastic instructors and are specially designed to motivate, build confidence and encourage development in pupils.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84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– The Activities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0" name="Picture 2" descr="Year 8 trip to PGL Caythorpe Court | St. Hugh's School">
            <a:extLst>
              <a:ext uri="{FF2B5EF4-FFF2-40B4-BE49-F238E27FC236}">
                <a16:creationId xmlns:a16="http://schemas.microsoft.com/office/drawing/2014/main" id="{00944313-322A-4D53-870C-BADB85F30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6" y="1224644"/>
            <a:ext cx="4076248" cy="271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ear 6/7 PGL Caythorpe Court | Kirkburton Middle School">
            <a:extLst>
              <a:ext uri="{FF2B5EF4-FFF2-40B4-BE49-F238E27FC236}">
                <a16:creationId xmlns:a16="http://schemas.microsoft.com/office/drawing/2014/main" id="{24F53DA9-F96F-4E54-99C0-CA12F5E1F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55" y="184017"/>
            <a:ext cx="3101224" cy="232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Year 6/7 PGL Caythorpe Court | Kirkburton Middle School">
            <a:extLst>
              <a:ext uri="{FF2B5EF4-FFF2-40B4-BE49-F238E27FC236}">
                <a16:creationId xmlns:a16="http://schemas.microsoft.com/office/drawing/2014/main" id="{E9199D24-A2E3-4710-B838-CB8AD20FB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9"/>
          <a:stretch/>
        </p:blipFill>
        <p:spPr bwMode="auto">
          <a:xfrm>
            <a:off x="394834" y="4142792"/>
            <a:ext cx="3242388" cy="246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amily Activity Holidays in Lincolnshire at Caythorpe Court">
            <a:extLst>
              <a:ext uri="{FF2B5EF4-FFF2-40B4-BE49-F238E27FC236}">
                <a16:creationId xmlns:a16="http://schemas.microsoft.com/office/drawing/2014/main" id="{99F2F787-6E01-49DC-83A3-57F5130A7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1972"/>
          <a:stretch/>
        </p:blipFill>
        <p:spPr bwMode="auto">
          <a:xfrm>
            <a:off x="3819330" y="2682253"/>
            <a:ext cx="4998098" cy="33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589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– The Activities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18" name="Picture 2" descr="Year 6/7 PGL Caythorpe Court | Kirkburton Middle School">
            <a:extLst>
              <a:ext uri="{FF2B5EF4-FFF2-40B4-BE49-F238E27FC236}">
                <a16:creationId xmlns:a16="http://schemas.microsoft.com/office/drawing/2014/main" id="{685F4220-54D9-4DCD-B3C0-274510A90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7" y="1297062"/>
            <a:ext cx="3545633" cy="26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e're going to PGL september.... an insight into what go's on - 1st Ramsey  Scout Group website ...Beavers &amp; Cub Scouts, part of Cromwell district!  ..Blog, diary, events easy to use badges">
            <a:extLst>
              <a:ext uri="{FF2B5EF4-FFF2-40B4-BE49-F238E27FC236}">
                <a16:creationId xmlns:a16="http://schemas.microsoft.com/office/drawing/2014/main" id="{B2E75F8F-3048-43BB-92C3-A9374DF0B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68" y="273735"/>
            <a:ext cx="2911151" cy="239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erleontrip on Twitter: &quot;Disco time #daddancing #PGL #Maths #Year8  https://t.co/oSUkJtB6V7&quot; / Twitter">
            <a:extLst>
              <a:ext uri="{FF2B5EF4-FFF2-40B4-BE49-F238E27FC236}">
                <a16:creationId xmlns:a16="http://schemas.microsoft.com/office/drawing/2014/main" id="{869516ED-8C69-4397-B8A9-F9B814C6B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22" y="2842984"/>
            <a:ext cx="4506686" cy="33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leckney Primary School Galleries - Y6 PGL Residential Visit 2018">
            <a:extLst>
              <a:ext uri="{FF2B5EF4-FFF2-40B4-BE49-F238E27FC236}">
                <a16:creationId xmlns:a16="http://schemas.microsoft.com/office/drawing/2014/main" id="{13D40B60-E034-42CD-9DBF-85865E528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9" y="4117525"/>
            <a:ext cx="3319027" cy="248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607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– The Grounds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 descr="PGL / Caythorpe Court | JuniorCourses.com">
            <a:extLst>
              <a:ext uri="{FF2B5EF4-FFF2-40B4-BE49-F238E27FC236}">
                <a16:creationId xmlns:a16="http://schemas.microsoft.com/office/drawing/2014/main" id="{B8D38689-38B8-406A-A9C7-531D47269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12" y="1297062"/>
            <a:ext cx="5551714" cy="31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ythorpe Court Adventure Centre, Lincolnshire - Primary School Trips">
            <a:extLst>
              <a:ext uri="{FF2B5EF4-FFF2-40B4-BE49-F238E27FC236}">
                <a16:creationId xmlns:a16="http://schemas.microsoft.com/office/drawing/2014/main" id="{D24EBCCC-FADC-4CCD-8544-156C87CC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3643603"/>
            <a:ext cx="5467739" cy="307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917795-2FB9-485D-A641-06E7BFC877A5}"/>
              </a:ext>
            </a:extLst>
          </p:cNvPr>
          <p:cNvSpPr/>
          <p:nvPr/>
        </p:nvSpPr>
        <p:spPr>
          <a:xfrm>
            <a:off x="195943" y="1414677"/>
            <a:ext cx="3060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NeueW02-45Ligh"/>
              </a:rPr>
              <a:t>Over 65 acres of space for your children to enjoy. 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B0E88-BEAE-47D9-8A56-41DF45A59634}"/>
              </a:ext>
            </a:extLst>
          </p:cNvPr>
          <p:cNvSpPr/>
          <p:nvPr/>
        </p:nvSpPr>
        <p:spPr>
          <a:xfrm>
            <a:off x="5887616" y="5000743"/>
            <a:ext cx="3060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NeueW02-45Ligh"/>
              </a:rPr>
              <a:t>Safe!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995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– The Accommodation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4" name="Picture 6" descr="Caythorpe Court Activity Centre nr Grantham - Secondary School Trips">
            <a:extLst>
              <a:ext uri="{FF2B5EF4-FFF2-40B4-BE49-F238E27FC236}">
                <a16:creationId xmlns:a16="http://schemas.microsoft.com/office/drawing/2014/main" id="{1425E5E6-6EA9-49A1-AB3E-ADC911E2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46246"/>
            <a:ext cx="4723169" cy="285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ythorpe Court Activity Camp, Lincolnshire - English Courses &amp; Excursions">
            <a:extLst>
              <a:ext uri="{FF2B5EF4-FFF2-40B4-BE49-F238E27FC236}">
                <a16:creationId xmlns:a16="http://schemas.microsoft.com/office/drawing/2014/main" id="{4D074E37-8846-45DF-B5EF-82039D0F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180" y="3438914"/>
            <a:ext cx="5650200" cy="31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5FB559-0A76-402D-AB41-4DA9CC7D2EC0}"/>
              </a:ext>
            </a:extLst>
          </p:cNvPr>
          <p:cNvSpPr/>
          <p:nvPr/>
        </p:nvSpPr>
        <p:spPr>
          <a:xfrm>
            <a:off x="5122506" y="1703916"/>
            <a:ext cx="38087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NeueW02-45Ligh"/>
              </a:rPr>
              <a:t>Dormitory-style rooms in a range of accommodation blocks and lodges.</a:t>
            </a:r>
          </a:p>
          <a:p>
            <a:endParaRPr lang="en-GB" dirty="0">
              <a:latin typeface="HelveticaNeueW02-45Ligh"/>
            </a:endParaRPr>
          </a:p>
          <a:p>
            <a:r>
              <a:rPr lang="en-GB" dirty="0">
                <a:latin typeface="HelveticaNeueW02-65Medi"/>
              </a:rPr>
              <a:t>Pupils</a:t>
            </a:r>
            <a:r>
              <a:rPr lang="en-GB" dirty="0">
                <a:latin typeface="HelveticaNeueW02-45Ligh"/>
              </a:rPr>
              <a:t> - </a:t>
            </a:r>
            <a:r>
              <a:rPr lang="en-GB" dirty="0" err="1">
                <a:latin typeface="HelveticaNeueW02-45Ligh"/>
              </a:rPr>
              <a:t>En</a:t>
            </a:r>
            <a:r>
              <a:rPr lang="en-GB" dirty="0">
                <a:latin typeface="HelveticaNeueW02-45Ligh"/>
              </a:rPr>
              <a:t> suite rooms with bunk beds sleep 3-8</a:t>
            </a:r>
            <a:endParaRPr lang="en-GB" b="0" i="0" dirty="0">
              <a:effectLst/>
              <a:latin typeface="HelveticaNeueW02-45Ligh"/>
            </a:endParaRPr>
          </a:p>
        </p:txBody>
      </p:sp>
    </p:spTree>
    <p:extLst>
      <p:ext uri="{BB962C8B-B14F-4D97-AF65-F5344CB8AC3E}">
        <p14:creationId xmlns:p14="http://schemas.microsoft.com/office/powerpoint/2010/main" val="594705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7047" y="332656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– The Food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AoAC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34o+P7jTbt9F0RwlwnFxcYyUP91ff3rySfxHdy3HnTa5O0u4jc1yc7vTrVDx7qN3bWGt6pGw+1RiSUMwz82e4rh9K8aiGwhOpW/2yWa5dI2SIRPsUqCzJ/eyenGQM18tVnWxTc+l9j6OnGlh0o9bbnt2g/FXWNOsZbOS+gvmZcQvO+XiPr6t9DXNan4mvNRla5vtalmOerTHA5xwOg/CuDuvGlrCjSrokkjiSVCnmKsirGAzFgRxxyB3pX8caSbieCPTZphFhYioH7yTcAF/2eW6n3qZRxE4qMrtepUXQhJtWuet+D/H2s6LcIftj39lnEkEj7uO+0nkGvfdJv7bVNNg1CzffBOgdD/SvjzQdWvrzXdT0+402O0jsxHysgY7mXJB9frX0H8G7u6Hg7yxuKR3Mip7Dg/zJrty6vUhU9lN3Vr9zjx9GEoe0irO9jhfjF4N+w6jd+bbmXSNRLcjIALclCR09q4zRvAMetXmdJ0a4mmjl80yQyMu1iBnLZAAOBx0OK+rtTsbXUrGWyvYVmglXaysP8815/4j8Ka1Dbad4c8NM1rpPLXdz5gVmYn+LoW47VWIwEoTc4N8r6Le4qGNU4qM0r92eOXHwNv9Q1WN72zXTbWF3lvJby4OyXcoUDfuJwMdOmOKteIfhTBY6fd6jHHZalp8+BcvY3LNGp4wxUHCnIHzDmvVbPQtJv8ARLm3Q+I9Wt9Om4gkl2LcvjqmcHbUfgmLw7NqU8dnBPoly6vaXel3EhcTArwQDzketR7C/LG7121/4FvxuV7a15W9dP8Ag3/Q8a0Hw7HJrIXSrSWS+ukSE4dmLhRgE5PYfxGvpvwVoMfh/wAOW2mna8iAtKwHVzyaoeAfBtn4YtnkYrPfy/6ybH3R/dX0H866qu3AYJ0Vz1Pif4HLjcWqvuQ+FBTJoo5o/LmjWRMg7WGRkciiivSPPPLvHdh44fXrfTbfUp5dOvLoNDLEuwwn0Yr2A5969Es9HsbfUpNT8lXvpYljknI+YhRj8KKK5KNGMak3vr19P+CdNWrJwittOn9eRoUUUV1nM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AqAD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1bU4dPQBhvlb7qD+ZrmrzXbx2+a4WBScADA/nXmXjXx5rcPxol8LxC1SxS0iuXdrWSWRsyMpXK8IML1PFYWsfGDw9c6FPqEPhvUbp4rGXULRLmMIsyRvschs8bT19s1+UZ1j84x+I5aDcab2UXbR7NvTe17Xsl6HqUadKEfe3PYk1i5RjjUDleoLg4rStPFBSMi48qU4+VlYDJ968BHxKt7HxXe/wBueGZINOXT7O4Zo4d0kDXDMpMhzgqcjGOea2f+FheCYmjlGkXY3z3tupSAsd1rgycA9+MV5eHnnWBkpUpzd1/iW1+ravbU0kqM90j1m6166mkK/a0i5HyoQMZ6VDHq1yrnZqDEg4I3g4NeRw+PtJuNc0+4is1j0+702bUDbvGpkdo2G1vM3bVI3H5TU+m/EjwZdx2a2ekXZmvdQktjEUC7JkAJLOTt6Nxzz2rmrU82nL2kpzb9Xpv56bPbQpOktLI9t03xA4cR3qgqf+Wijp9RXRqysoZSCCMgjvXzm3xk0JpSkWi63Nk3KxskAxIbfmXHPYc59K9p+G2s2+v+EbLVrNna1uolmgLjB2MAQCPxr7fhXM8y9r9Vx6bTT5W99Oj79d+z+XHiqVO3NA5Txz8ONJvPFsnizdqUN3LAtvK9rdGNWRSTtYAcjJNcyvwx8HLZRWZsJmgisZ7BUac/6mZ97j67uh7V7qQGBDAEHqDWU2h2YvBcKp2DJMXYmozvhjGzrqrgarUW9Ve3L5ryV3puugUcTBRtNHka/Cnw5dWtxC1lqV0tzbwW0rvcFmaOF98Yzjsf0qSy+EOgf2y+o2dnqlvdCaadSl0VWF5RiRlBGFLda9KH9r3czMztZW65PTAAqwsf22xP/EznkhjPzFY8FvavFw2X1at0qlXru4w5rKzspO6VutnppY2lUS6L8zym4+A/hNrby20meTCSKWS7yxMjB2Y4/i3KD0xx0qGT4W+Ffs0ljNFqL28l59snhkuSVlm+X5n4z/COmK9PtYrFrgR2txd2twPumToTV3UtLbUHt5VaNWxiZ16H6UVMvxmKoOpg6knKL25+ZPXWztFpq6buttUwVSEZWmvwseWaf8L/AAwZYIrWxuWaI3RjHnk4+0rtlzx3HT0r1fwdoNl4Y8M2Gg6erLbWcKxRhm3EADA571esLK3sotkK8/xMepqzX2fD2RVcBH2uKqOdR+ei66eeur/p8leuqmkVZBRRRX05zEcsavzgFsEDPT8RXO6jdaxbsLUqsZZvleJcbvaumpCAcZAOORmvFzfK5Yyn+7qypvvHqvP9Hc2pVOR6q5QOmrdQW5v/AJ5oxliON3savxosaBEUKo6ADgUtFehh8FRw7coR952TfV2VtX1M5TctwooorqJ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4" name="Picture 4" descr="PGL / Caythorpe Court | JuniorCourses.com">
            <a:extLst>
              <a:ext uri="{FF2B5EF4-FFF2-40B4-BE49-F238E27FC236}">
                <a16:creationId xmlns:a16="http://schemas.microsoft.com/office/drawing/2014/main" id="{2E1012D3-4E89-4884-AC10-1E6C5A2C6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9" y="3188737"/>
            <a:ext cx="4180115" cy="23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aythorpe Court Adventure Centre, Lincolnshire - Primary School Trips">
            <a:extLst>
              <a:ext uri="{FF2B5EF4-FFF2-40B4-BE49-F238E27FC236}">
                <a16:creationId xmlns:a16="http://schemas.microsoft.com/office/drawing/2014/main" id="{BC6BAB9F-E6B2-41DF-BE7C-7BCDB6E0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91" y="3669263"/>
            <a:ext cx="5206482" cy="29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A42592-EEFB-440B-88EE-637CE93F6ABF}"/>
              </a:ext>
            </a:extLst>
          </p:cNvPr>
          <p:cNvSpPr/>
          <p:nvPr/>
        </p:nvSpPr>
        <p:spPr>
          <a:xfrm>
            <a:off x="251926" y="1144662"/>
            <a:ext cx="88920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NeueW02-45Ligh"/>
              </a:rPr>
              <a:t>All meals are freshly prepared, balanced and will give your child plenty of energy to keep them going throughout the day.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HelveticaNeueW02-45Ligh"/>
              </a:rPr>
              <a:t>A mix of hot and cold meals with vegetarian options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HelveticaNeueW02-45Ligh"/>
              </a:rPr>
              <a:t>Self-service salad bar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HelveticaNeueW02-45Ligh"/>
              </a:rPr>
              <a:t>Fresh fruit with every meal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HelveticaNeueW02-45Ligh"/>
              </a:rPr>
              <a:t>Allergies, intolerances and special diets catered for</a:t>
            </a:r>
            <a:endParaRPr lang="en-GB" b="0" i="0" dirty="0">
              <a:effectLst/>
              <a:latin typeface="HelveticaNeueW02-45Ligh"/>
            </a:endParaRPr>
          </a:p>
        </p:txBody>
      </p:sp>
    </p:spTree>
    <p:extLst>
      <p:ext uri="{BB962C8B-B14F-4D97-AF65-F5344CB8AC3E}">
        <p14:creationId xmlns:p14="http://schemas.microsoft.com/office/powerpoint/2010/main" val="72577278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203D7873A5784892E544264E7988ED" ma:contentTypeVersion="16" ma:contentTypeDescription="Create a new document." ma:contentTypeScope="" ma:versionID="1c1ae00d0bbdf12644b2e44cc9cb2228">
  <xsd:schema xmlns:xsd="http://www.w3.org/2001/XMLSchema" xmlns:xs="http://www.w3.org/2001/XMLSchema" xmlns:p="http://schemas.microsoft.com/office/2006/metadata/properties" xmlns:ns2="d7277a26-9d7e-4e40-a951-86863a168b9e" xmlns:ns3="9e2a6a4c-4ce2-4409-bbb2-b11b431c2743" targetNamespace="http://schemas.microsoft.com/office/2006/metadata/properties" ma:root="true" ma:fieldsID="6e8db7a7b650f32b62fd5dfbbab720d7" ns2:_="" ns3:_="">
    <xsd:import namespace="d7277a26-9d7e-4e40-a951-86863a168b9e"/>
    <xsd:import namespace="9e2a6a4c-4ce2-4409-bbb2-b11b431c27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277a26-9d7e-4e40-a951-86863a168b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65dd1f3-4965-4e9a-842b-9c20eddf0f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2a6a4c-4ce2-4409-bbb2-b11b431c27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1a6b45f-82ce-4d61-beed-d7174ab709e8}" ma:internalName="TaxCatchAll" ma:showField="CatchAllData" ma:web="9e2a6a4c-4ce2-4409-bbb2-b11b431c27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d7277a26-9d7e-4e40-a951-86863a168b9e" xsi:nil="true"/>
    <SharedWithUsers xmlns="9e2a6a4c-4ce2-4409-bbb2-b11b431c2743">
      <UserInfo>
        <DisplayName>Sarah Hall</DisplayName>
        <AccountId>23</AccountId>
        <AccountType/>
      </UserInfo>
      <UserInfo>
        <DisplayName>Lee Farrand</DisplayName>
        <AccountId>18</AccountId>
        <AccountType/>
      </UserInfo>
      <UserInfo>
        <DisplayName>Liam Moore</DisplayName>
        <AccountId>25</AccountId>
        <AccountType/>
      </UserInfo>
      <UserInfo>
        <DisplayName>Limited Access System Group For Web 9e2a6a4c-4ce2-4409-bbb2-b11b431c2743</DisplayName>
        <AccountId>79</AccountId>
        <AccountType/>
      </UserInfo>
      <UserInfo>
        <DisplayName>Chris Whitfield</DisplayName>
        <AccountId>316</AccountId>
        <AccountType/>
      </UserInfo>
      <UserInfo>
        <DisplayName>Ben Thomas</DisplayName>
        <AccountId>26</AccountId>
        <AccountType/>
      </UserInfo>
    </SharedWithUsers>
    <TaxCatchAll xmlns="9e2a6a4c-4ce2-4409-bbb2-b11b431c2743" xsi:nil="true"/>
    <lcf76f155ced4ddcb4097134ff3c332f xmlns="d7277a26-9d7e-4e40-a951-86863a168b9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A36A3D-CE99-46A7-B056-954EC38BCE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277a26-9d7e-4e40-a951-86863a168b9e"/>
    <ds:schemaRef ds:uri="9e2a6a4c-4ce2-4409-bbb2-b11b431c27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C4A720-D6AD-497A-8F01-0F3B53CA70E0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d7277a26-9d7e-4e40-a951-86863a168b9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9e2a6a4c-4ce2-4409-bbb2-b11b431c274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B8C4013-9E37-4F26-839E-AD2B1AE62A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956</TotalTime>
  <Words>341</Words>
  <Application>Microsoft Office PowerPoint</Application>
  <PresentationFormat>On-screen Show (4:3)</PresentationFormat>
  <Paragraphs>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HelveticaNeueW02-45Ligh</vt:lpstr>
      <vt:lpstr>HelveticaNeueW02-65Medi</vt:lpstr>
      <vt:lpstr>Trebuchet MS</vt:lpstr>
      <vt:lpstr>Wingdings 3</vt:lpstr>
      <vt:lpstr>Facet</vt:lpstr>
      <vt:lpstr>PGL Residential Trip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Brooke Primary School</dc:title>
  <dc:creator>User</dc:creator>
  <cp:lastModifiedBy>Joanne Whitfield</cp:lastModifiedBy>
  <cp:revision>13</cp:revision>
  <dcterms:created xsi:type="dcterms:W3CDTF">2008-07-03T16:44:59Z</dcterms:created>
  <dcterms:modified xsi:type="dcterms:W3CDTF">2023-09-27T07:49:01Z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0x01010044203D7873A5784892E544264E7988ED</vt:lpwstr>
  </property>
  <property fmtid="{D5CDD505-2E9C-101B-9397-08002B2CF9AE}" pid="3" name="SharedWithUsers">
    <vt:lpwstr>23;#Emma Levers;#18;#Ben Thomas;#25;#Samantha Brady;#79;#Shona Battersby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MediaServiceImageTags">
    <vt:lpwstr/>
  </property>
</Properties>
</file>